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0" r:id="rId1"/>
    <p:sldMasterId id="2147483858" r:id="rId2"/>
  </p:sldMasterIdLst>
  <p:notesMasterIdLst>
    <p:notesMasterId r:id="rId46"/>
  </p:notesMasterIdLst>
  <p:handoutMasterIdLst>
    <p:handoutMasterId r:id="rId47"/>
  </p:handoutMasterIdLst>
  <p:sldIdLst>
    <p:sldId id="416" r:id="rId3"/>
    <p:sldId id="419" r:id="rId4"/>
    <p:sldId id="420" r:id="rId5"/>
    <p:sldId id="417" r:id="rId6"/>
    <p:sldId id="379" r:id="rId7"/>
    <p:sldId id="380" r:id="rId8"/>
    <p:sldId id="428" r:id="rId9"/>
    <p:sldId id="381" r:id="rId10"/>
    <p:sldId id="382" r:id="rId11"/>
    <p:sldId id="383" r:id="rId12"/>
    <p:sldId id="384" r:id="rId13"/>
    <p:sldId id="385" r:id="rId14"/>
    <p:sldId id="386" r:id="rId15"/>
    <p:sldId id="387" r:id="rId16"/>
    <p:sldId id="388" r:id="rId17"/>
    <p:sldId id="389" r:id="rId18"/>
    <p:sldId id="423" r:id="rId19"/>
    <p:sldId id="424" r:id="rId20"/>
    <p:sldId id="429" r:id="rId21"/>
    <p:sldId id="425" r:id="rId22"/>
    <p:sldId id="390" r:id="rId23"/>
    <p:sldId id="391" r:id="rId24"/>
    <p:sldId id="392" r:id="rId25"/>
    <p:sldId id="422" r:id="rId26"/>
    <p:sldId id="430" r:id="rId27"/>
    <p:sldId id="393" r:id="rId28"/>
    <p:sldId id="394" r:id="rId29"/>
    <p:sldId id="395" r:id="rId30"/>
    <p:sldId id="396" r:id="rId31"/>
    <p:sldId id="401" r:id="rId32"/>
    <p:sldId id="402" r:id="rId33"/>
    <p:sldId id="403" r:id="rId34"/>
    <p:sldId id="404" r:id="rId35"/>
    <p:sldId id="405" r:id="rId36"/>
    <p:sldId id="408" r:id="rId37"/>
    <p:sldId id="409" r:id="rId38"/>
    <p:sldId id="431" r:id="rId39"/>
    <p:sldId id="410" r:id="rId40"/>
    <p:sldId id="418" r:id="rId41"/>
    <p:sldId id="421" r:id="rId42"/>
    <p:sldId id="427" r:id="rId43"/>
    <p:sldId id="426" r:id="rId44"/>
    <p:sldId id="415" r:id="rId45"/>
  </p:sldIdLst>
  <p:sldSz cx="9144000" cy="6858000" type="screen4x3"/>
  <p:notesSz cx="6805613" cy="99393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YUGO, Yolanda" initials="bayugo"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0000FF"/>
    <a:srgbClr val="0E2F78"/>
    <a:srgbClr val="090F7D"/>
    <a:srgbClr val="140581"/>
    <a:srgbClr val="2C17A9"/>
    <a:srgbClr val="008000"/>
    <a:srgbClr val="FF0066"/>
    <a:srgbClr val="FF3399"/>
    <a:srgbClr val="256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43" autoAdjust="0"/>
    <p:restoredTop sz="85240" autoAdjust="0"/>
  </p:normalViewPr>
  <p:slideViewPr>
    <p:cSldViewPr>
      <p:cViewPr varScale="1">
        <p:scale>
          <a:sx n="75" d="100"/>
          <a:sy n="75" d="100"/>
        </p:scale>
        <p:origin x="54" y="3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02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BDA2F2-9D13-4260-95BF-D942611E005A}" type="doc">
      <dgm:prSet loTypeId="urn:microsoft.com/office/officeart/2005/8/layout/target1" loCatId="relationship" qsTypeId="urn:microsoft.com/office/officeart/2005/8/quickstyle/simple1" qsCatId="simple" csTypeId="urn:microsoft.com/office/officeart/2005/8/colors/accent1_2" csCatId="accent1" phldr="1"/>
      <dgm:spPr/>
    </dgm:pt>
    <dgm:pt modelId="{4B074CD4-2ACF-4517-AE1D-094D28B51A07}">
      <dgm:prSet phldrT="[Text]" custT="1"/>
      <dgm:spPr/>
      <dgm:t>
        <a:bodyPr/>
        <a:lstStyle/>
        <a:p>
          <a:endParaRPr lang="en-GB" sz="1600" b="1" dirty="0"/>
        </a:p>
        <a:p>
          <a:r>
            <a:rPr lang="en-GB" sz="1800" b="1" dirty="0"/>
            <a:t>Hot zone </a:t>
          </a:r>
        </a:p>
        <a:p>
          <a:r>
            <a:rPr lang="en-GB" sz="1800" dirty="0"/>
            <a:t>(Response, Rescue, resuscitation)</a:t>
          </a:r>
        </a:p>
      </dgm:t>
    </dgm:pt>
    <dgm:pt modelId="{38D0281C-BD48-42BB-8F52-8B560C39C98B}" type="parTrans" cxnId="{27F2DE03-976A-4D45-813B-F23165A8FE62}">
      <dgm:prSet/>
      <dgm:spPr/>
      <dgm:t>
        <a:bodyPr/>
        <a:lstStyle/>
        <a:p>
          <a:endParaRPr lang="en-GB"/>
        </a:p>
      </dgm:t>
    </dgm:pt>
    <dgm:pt modelId="{14E6023F-0FFC-49A4-9C33-612FD5E5EB1F}" type="sibTrans" cxnId="{27F2DE03-976A-4D45-813B-F23165A8FE62}">
      <dgm:prSet/>
      <dgm:spPr/>
      <dgm:t>
        <a:bodyPr/>
        <a:lstStyle/>
        <a:p>
          <a:endParaRPr lang="en-GB"/>
        </a:p>
      </dgm:t>
    </dgm:pt>
    <dgm:pt modelId="{B372118F-08B0-4809-9C40-BEB8D0425846}">
      <dgm:prSet phldrT="[Text]" custT="1"/>
      <dgm:spPr/>
      <dgm:t>
        <a:bodyPr/>
        <a:lstStyle/>
        <a:p>
          <a:endParaRPr lang="en-GB" sz="1600" b="1" dirty="0"/>
        </a:p>
        <a:p>
          <a:endParaRPr lang="en-GB" sz="1800" b="1" dirty="0"/>
        </a:p>
        <a:p>
          <a:r>
            <a:rPr lang="en-GB" sz="1800" b="1" dirty="0"/>
            <a:t>Warm zone </a:t>
          </a:r>
        </a:p>
        <a:p>
          <a:r>
            <a:rPr lang="en-GB" sz="1800" dirty="0"/>
            <a:t>(Decontamination, Resuscitation</a:t>
          </a:r>
        </a:p>
      </dgm:t>
    </dgm:pt>
    <dgm:pt modelId="{D96A5BE1-2E6E-46E5-BCD7-103D97CE71DE}" type="parTrans" cxnId="{07C8E66C-5E9E-4BC1-9852-9ACC4C9F6742}">
      <dgm:prSet/>
      <dgm:spPr/>
      <dgm:t>
        <a:bodyPr/>
        <a:lstStyle/>
        <a:p>
          <a:endParaRPr lang="en-GB"/>
        </a:p>
      </dgm:t>
    </dgm:pt>
    <dgm:pt modelId="{15A5A09D-BDF0-4E1C-B858-514192EE6E48}" type="sibTrans" cxnId="{07C8E66C-5E9E-4BC1-9852-9ACC4C9F6742}">
      <dgm:prSet/>
      <dgm:spPr/>
      <dgm:t>
        <a:bodyPr/>
        <a:lstStyle/>
        <a:p>
          <a:endParaRPr lang="en-GB"/>
        </a:p>
      </dgm:t>
    </dgm:pt>
    <dgm:pt modelId="{BBA39D69-29D1-4173-8A4F-CA84E9477B44}">
      <dgm:prSet phldrT="[Text]" custT="1"/>
      <dgm:spPr/>
      <dgm:t>
        <a:bodyPr/>
        <a:lstStyle/>
        <a:p>
          <a:pPr algn="r"/>
          <a:endParaRPr lang="en-GB" sz="1600" b="1" dirty="0"/>
        </a:p>
        <a:p>
          <a:pPr algn="l"/>
          <a:endParaRPr lang="en-GB" sz="1600" b="1" dirty="0"/>
        </a:p>
        <a:p>
          <a:pPr algn="l"/>
          <a:endParaRPr lang="en-GB" sz="1600" b="1" dirty="0"/>
        </a:p>
        <a:p>
          <a:pPr algn="l"/>
          <a:endParaRPr lang="en-GB" sz="1800" b="1" dirty="0"/>
        </a:p>
        <a:p>
          <a:pPr algn="l"/>
          <a:endParaRPr lang="en-GB" sz="1800" b="1" dirty="0"/>
        </a:p>
        <a:p>
          <a:pPr algn="l"/>
          <a:endParaRPr lang="en-GB" sz="1800" b="1" dirty="0"/>
        </a:p>
        <a:p>
          <a:pPr algn="l"/>
          <a:r>
            <a:rPr lang="en-GB" sz="1800" b="1" dirty="0"/>
            <a:t>Cold Zone </a:t>
          </a:r>
        </a:p>
        <a:p>
          <a:pPr algn="l"/>
          <a:r>
            <a:rPr lang="en-GB" sz="1800" dirty="0"/>
            <a:t>Incident Command Operations, Medical care, Communication etc.</a:t>
          </a:r>
        </a:p>
      </dgm:t>
    </dgm:pt>
    <dgm:pt modelId="{7CC4E9B0-6782-4BD2-8663-77E1C766AF98}" type="parTrans" cxnId="{80994D86-E930-4AEF-B575-2894F2175414}">
      <dgm:prSet/>
      <dgm:spPr/>
      <dgm:t>
        <a:bodyPr/>
        <a:lstStyle/>
        <a:p>
          <a:endParaRPr lang="en-GB"/>
        </a:p>
      </dgm:t>
    </dgm:pt>
    <dgm:pt modelId="{698CBB6B-CC8C-4BFE-A927-40F82D7B1D98}" type="sibTrans" cxnId="{80994D86-E930-4AEF-B575-2894F2175414}">
      <dgm:prSet/>
      <dgm:spPr/>
      <dgm:t>
        <a:bodyPr/>
        <a:lstStyle/>
        <a:p>
          <a:endParaRPr lang="en-GB"/>
        </a:p>
      </dgm:t>
    </dgm:pt>
    <dgm:pt modelId="{9755CBE7-D463-4FD8-B661-B2EA731D6D2E}" type="pres">
      <dgm:prSet presAssocID="{86BDA2F2-9D13-4260-95BF-D942611E005A}" presName="composite" presStyleCnt="0">
        <dgm:presLayoutVars>
          <dgm:chMax val="5"/>
          <dgm:dir/>
          <dgm:resizeHandles val="exact"/>
        </dgm:presLayoutVars>
      </dgm:prSet>
      <dgm:spPr/>
    </dgm:pt>
    <dgm:pt modelId="{8725111B-07C0-45EE-82BB-47D707CA3408}" type="pres">
      <dgm:prSet presAssocID="{4B074CD4-2ACF-4517-AE1D-094D28B51A07}" presName="circle1" presStyleLbl="lnNode1" presStyleIdx="0" presStyleCnt="3"/>
      <dgm:spPr>
        <a:solidFill>
          <a:srgbClr val="FF0000"/>
        </a:solidFill>
      </dgm:spPr>
    </dgm:pt>
    <dgm:pt modelId="{7D2B500E-5649-4DF3-B1BB-A30F1ED3E9B2}" type="pres">
      <dgm:prSet presAssocID="{4B074CD4-2ACF-4517-AE1D-094D28B51A07}" presName="text1" presStyleLbl="revTx" presStyleIdx="0" presStyleCnt="3" custScaleX="138125">
        <dgm:presLayoutVars>
          <dgm:bulletEnabled val="1"/>
        </dgm:presLayoutVars>
      </dgm:prSet>
      <dgm:spPr/>
    </dgm:pt>
    <dgm:pt modelId="{38072A35-B388-4026-9E17-1BA2D6A34427}" type="pres">
      <dgm:prSet presAssocID="{4B074CD4-2ACF-4517-AE1D-094D28B51A07}" presName="line1" presStyleLbl="callout" presStyleIdx="0" presStyleCnt="6"/>
      <dgm:spPr/>
    </dgm:pt>
    <dgm:pt modelId="{8F59704F-11AA-4E91-B852-F5A15433121F}" type="pres">
      <dgm:prSet presAssocID="{4B074CD4-2ACF-4517-AE1D-094D28B51A07}" presName="d1" presStyleLbl="callout" presStyleIdx="1" presStyleCnt="6"/>
      <dgm:spPr/>
    </dgm:pt>
    <dgm:pt modelId="{52A334C9-32AB-49E5-AF8D-CF90BECC5C39}" type="pres">
      <dgm:prSet presAssocID="{B372118F-08B0-4809-9C40-BEB8D0425846}" presName="circle2" presStyleLbl="lnNode1" presStyleIdx="1" presStyleCnt="3"/>
      <dgm:spPr>
        <a:solidFill>
          <a:srgbClr val="FFFF00"/>
        </a:solidFill>
      </dgm:spPr>
    </dgm:pt>
    <dgm:pt modelId="{B5DEFE2F-F90F-41CF-B987-DFC78138544F}" type="pres">
      <dgm:prSet presAssocID="{B372118F-08B0-4809-9C40-BEB8D0425846}" presName="text2" presStyleLbl="revTx" presStyleIdx="1" presStyleCnt="3" custScaleX="145729">
        <dgm:presLayoutVars>
          <dgm:bulletEnabled val="1"/>
        </dgm:presLayoutVars>
      </dgm:prSet>
      <dgm:spPr/>
    </dgm:pt>
    <dgm:pt modelId="{04008CD8-63DE-4508-AD5F-D31253CAAF33}" type="pres">
      <dgm:prSet presAssocID="{B372118F-08B0-4809-9C40-BEB8D0425846}" presName="line2" presStyleLbl="callout" presStyleIdx="2" presStyleCnt="6"/>
      <dgm:spPr/>
    </dgm:pt>
    <dgm:pt modelId="{9D6FFB93-F152-4CDF-81C5-10B2DBE2D53C}" type="pres">
      <dgm:prSet presAssocID="{B372118F-08B0-4809-9C40-BEB8D0425846}" presName="d2" presStyleLbl="callout" presStyleIdx="3" presStyleCnt="6"/>
      <dgm:spPr/>
    </dgm:pt>
    <dgm:pt modelId="{43FFFF9A-DBE3-41F0-B366-742595772EF3}" type="pres">
      <dgm:prSet presAssocID="{BBA39D69-29D1-4173-8A4F-CA84E9477B44}" presName="circle3" presStyleLbl="lnNode1" presStyleIdx="2" presStyleCnt="3"/>
      <dgm:spPr>
        <a:solidFill>
          <a:srgbClr val="92D050"/>
        </a:solidFill>
      </dgm:spPr>
    </dgm:pt>
    <dgm:pt modelId="{2B2DC4C1-E59D-482C-A1BF-E8F70FCCCBE8}" type="pres">
      <dgm:prSet presAssocID="{BBA39D69-29D1-4173-8A4F-CA84E9477B44}" presName="text3" presStyleLbl="revTx" presStyleIdx="2" presStyleCnt="3" custScaleX="122917" custScaleY="77143">
        <dgm:presLayoutVars>
          <dgm:bulletEnabled val="1"/>
        </dgm:presLayoutVars>
      </dgm:prSet>
      <dgm:spPr/>
    </dgm:pt>
    <dgm:pt modelId="{F06F32A6-3042-4479-9C25-BA3FD91FFE2E}" type="pres">
      <dgm:prSet presAssocID="{BBA39D69-29D1-4173-8A4F-CA84E9477B44}" presName="line3" presStyleLbl="callout" presStyleIdx="4" presStyleCnt="6" custLinFactY="340836" custLinFactNeighborX="10001" custLinFactNeighborY="400000"/>
      <dgm:spPr/>
    </dgm:pt>
    <dgm:pt modelId="{94153DC6-2366-4488-A5EF-7D579D8A67E0}" type="pres">
      <dgm:prSet presAssocID="{BBA39D69-29D1-4173-8A4F-CA84E9477B44}" presName="d3" presStyleLbl="callout" presStyleIdx="5" presStyleCnt="6" custLinFactNeighborX="-2783" custLinFactNeighborY="22909"/>
      <dgm:spPr/>
    </dgm:pt>
  </dgm:ptLst>
  <dgm:cxnLst>
    <dgm:cxn modelId="{04E11902-3BB6-4034-88B9-FA887718C804}" type="presOf" srcId="{B372118F-08B0-4809-9C40-BEB8D0425846}" destId="{B5DEFE2F-F90F-41CF-B987-DFC78138544F}" srcOrd="0" destOrd="0" presId="urn:microsoft.com/office/officeart/2005/8/layout/target1"/>
    <dgm:cxn modelId="{27F2DE03-976A-4D45-813B-F23165A8FE62}" srcId="{86BDA2F2-9D13-4260-95BF-D942611E005A}" destId="{4B074CD4-2ACF-4517-AE1D-094D28B51A07}" srcOrd="0" destOrd="0" parTransId="{38D0281C-BD48-42BB-8F52-8B560C39C98B}" sibTransId="{14E6023F-0FFC-49A4-9C33-612FD5E5EB1F}"/>
    <dgm:cxn modelId="{03BDE160-A985-4DE7-B41F-12709B7442B6}" type="presOf" srcId="{86BDA2F2-9D13-4260-95BF-D942611E005A}" destId="{9755CBE7-D463-4FD8-B661-B2EA731D6D2E}" srcOrd="0" destOrd="0" presId="urn:microsoft.com/office/officeart/2005/8/layout/target1"/>
    <dgm:cxn modelId="{07C8E66C-5E9E-4BC1-9852-9ACC4C9F6742}" srcId="{86BDA2F2-9D13-4260-95BF-D942611E005A}" destId="{B372118F-08B0-4809-9C40-BEB8D0425846}" srcOrd="1" destOrd="0" parTransId="{D96A5BE1-2E6E-46E5-BCD7-103D97CE71DE}" sibTransId="{15A5A09D-BDF0-4E1C-B858-514192EE6E48}"/>
    <dgm:cxn modelId="{80994D86-E930-4AEF-B575-2894F2175414}" srcId="{86BDA2F2-9D13-4260-95BF-D942611E005A}" destId="{BBA39D69-29D1-4173-8A4F-CA84E9477B44}" srcOrd="2" destOrd="0" parTransId="{7CC4E9B0-6782-4BD2-8663-77E1C766AF98}" sibTransId="{698CBB6B-CC8C-4BFE-A927-40F82D7B1D98}"/>
    <dgm:cxn modelId="{03D8BD8A-1355-4206-85B3-00500310FB1A}" type="presOf" srcId="{BBA39D69-29D1-4173-8A4F-CA84E9477B44}" destId="{2B2DC4C1-E59D-482C-A1BF-E8F70FCCCBE8}" srcOrd="0" destOrd="0" presId="urn:microsoft.com/office/officeart/2005/8/layout/target1"/>
    <dgm:cxn modelId="{F07237AF-5876-4276-B7FD-A6067EB82925}" type="presOf" srcId="{4B074CD4-2ACF-4517-AE1D-094D28B51A07}" destId="{7D2B500E-5649-4DF3-B1BB-A30F1ED3E9B2}" srcOrd="0" destOrd="0" presId="urn:microsoft.com/office/officeart/2005/8/layout/target1"/>
    <dgm:cxn modelId="{5ABD7313-6F50-44B9-852F-8C8A0BAE3F6A}" type="presParOf" srcId="{9755CBE7-D463-4FD8-B661-B2EA731D6D2E}" destId="{8725111B-07C0-45EE-82BB-47D707CA3408}" srcOrd="0" destOrd="0" presId="urn:microsoft.com/office/officeart/2005/8/layout/target1"/>
    <dgm:cxn modelId="{3F6F3575-BDC0-4EE4-8619-39087978D803}" type="presParOf" srcId="{9755CBE7-D463-4FD8-B661-B2EA731D6D2E}" destId="{7D2B500E-5649-4DF3-B1BB-A30F1ED3E9B2}" srcOrd="1" destOrd="0" presId="urn:microsoft.com/office/officeart/2005/8/layout/target1"/>
    <dgm:cxn modelId="{85284BFB-167D-41B4-BC18-9F780FE4CCD6}" type="presParOf" srcId="{9755CBE7-D463-4FD8-B661-B2EA731D6D2E}" destId="{38072A35-B388-4026-9E17-1BA2D6A34427}" srcOrd="2" destOrd="0" presId="urn:microsoft.com/office/officeart/2005/8/layout/target1"/>
    <dgm:cxn modelId="{4763DB02-1834-44AE-B630-CE5517F7D986}" type="presParOf" srcId="{9755CBE7-D463-4FD8-B661-B2EA731D6D2E}" destId="{8F59704F-11AA-4E91-B852-F5A15433121F}" srcOrd="3" destOrd="0" presId="urn:microsoft.com/office/officeart/2005/8/layout/target1"/>
    <dgm:cxn modelId="{0CD0D6BE-FC31-40C3-A22B-344BD90345BA}" type="presParOf" srcId="{9755CBE7-D463-4FD8-B661-B2EA731D6D2E}" destId="{52A334C9-32AB-49E5-AF8D-CF90BECC5C39}" srcOrd="4" destOrd="0" presId="urn:microsoft.com/office/officeart/2005/8/layout/target1"/>
    <dgm:cxn modelId="{34A3BCAA-FC0B-4EB0-B5FF-067A813A5C94}" type="presParOf" srcId="{9755CBE7-D463-4FD8-B661-B2EA731D6D2E}" destId="{B5DEFE2F-F90F-41CF-B987-DFC78138544F}" srcOrd="5" destOrd="0" presId="urn:microsoft.com/office/officeart/2005/8/layout/target1"/>
    <dgm:cxn modelId="{98C72090-29F4-48B9-85E2-BB6F558D1854}" type="presParOf" srcId="{9755CBE7-D463-4FD8-B661-B2EA731D6D2E}" destId="{04008CD8-63DE-4508-AD5F-D31253CAAF33}" srcOrd="6" destOrd="0" presId="urn:microsoft.com/office/officeart/2005/8/layout/target1"/>
    <dgm:cxn modelId="{1790A640-2547-4D44-8C9C-08A4B37FA3EC}" type="presParOf" srcId="{9755CBE7-D463-4FD8-B661-B2EA731D6D2E}" destId="{9D6FFB93-F152-4CDF-81C5-10B2DBE2D53C}" srcOrd="7" destOrd="0" presId="urn:microsoft.com/office/officeart/2005/8/layout/target1"/>
    <dgm:cxn modelId="{3ECDE7D7-C521-4F0D-A46F-8E906033BF03}" type="presParOf" srcId="{9755CBE7-D463-4FD8-B661-B2EA731D6D2E}" destId="{43FFFF9A-DBE3-41F0-B366-742595772EF3}" srcOrd="8" destOrd="0" presId="urn:microsoft.com/office/officeart/2005/8/layout/target1"/>
    <dgm:cxn modelId="{D3C227A2-FA87-4F69-98DD-218A8A7CBF6B}" type="presParOf" srcId="{9755CBE7-D463-4FD8-B661-B2EA731D6D2E}" destId="{2B2DC4C1-E59D-482C-A1BF-E8F70FCCCBE8}" srcOrd="9" destOrd="0" presId="urn:microsoft.com/office/officeart/2005/8/layout/target1"/>
    <dgm:cxn modelId="{360D031A-A659-41D9-B33C-497A7100F339}" type="presParOf" srcId="{9755CBE7-D463-4FD8-B661-B2EA731D6D2E}" destId="{F06F32A6-3042-4479-9C25-BA3FD91FFE2E}" srcOrd="10" destOrd="0" presId="urn:microsoft.com/office/officeart/2005/8/layout/target1"/>
    <dgm:cxn modelId="{A1044F2E-0A61-43DF-91A8-9256DA6A984B}" type="presParOf" srcId="{9755CBE7-D463-4FD8-B661-B2EA731D6D2E}" destId="{94153DC6-2366-4488-A5EF-7D579D8A67E0}" srcOrd="11" destOrd="0" presId="urn:microsoft.com/office/officeart/2005/8/layout/targe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FFFF9A-DBE3-41F0-B366-742595772EF3}">
      <dsp:nvSpPr>
        <dsp:cNvPr id="0" name=""/>
        <dsp:cNvSpPr/>
      </dsp:nvSpPr>
      <dsp:spPr>
        <a:xfrm>
          <a:off x="-159418" y="1432559"/>
          <a:ext cx="2788920" cy="2788920"/>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A334C9-32AB-49E5-AF8D-CF90BECC5C39}">
      <dsp:nvSpPr>
        <dsp:cNvPr id="0" name=""/>
        <dsp:cNvSpPr/>
      </dsp:nvSpPr>
      <dsp:spPr>
        <a:xfrm>
          <a:off x="398365" y="1990344"/>
          <a:ext cx="1673352" cy="1673352"/>
        </a:xfrm>
        <a:prstGeom prst="ellipse">
          <a:avLst/>
        </a:prstGeom>
        <a:solidFill>
          <a:srgbClr val="FFFF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25111B-07C0-45EE-82BB-47D707CA3408}">
      <dsp:nvSpPr>
        <dsp:cNvPr id="0" name=""/>
        <dsp:cNvSpPr/>
      </dsp:nvSpPr>
      <dsp:spPr>
        <a:xfrm>
          <a:off x="956149" y="2548128"/>
          <a:ext cx="557784" cy="557784"/>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2B500E-5649-4DF3-B1BB-A30F1ED3E9B2}">
      <dsp:nvSpPr>
        <dsp:cNvPr id="0" name=""/>
        <dsp:cNvSpPr/>
      </dsp:nvSpPr>
      <dsp:spPr>
        <a:xfrm>
          <a:off x="2828502" y="502919"/>
          <a:ext cx="1926097" cy="813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l"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r>
            <a:rPr lang="en-GB" sz="1800" b="1" kern="1200" dirty="0"/>
            <a:t>Hot zone </a:t>
          </a:r>
        </a:p>
        <a:p>
          <a:pPr marL="0" lvl="0" indent="0" algn="l" defTabSz="711200">
            <a:lnSpc>
              <a:spcPct val="90000"/>
            </a:lnSpc>
            <a:spcBef>
              <a:spcPct val="0"/>
            </a:spcBef>
            <a:spcAft>
              <a:spcPct val="35000"/>
            </a:spcAft>
            <a:buNone/>
          </a:pPr>
          <a:r>
            <a:rPr lang="en-GB" sz="1800" kern="1200" dirty="0"/>
            <a:t>(Response, Rescue, resuscitation)</a:t>
          </a:r>
        </a:p>
      </dsp:txBody>
      <dsp:txXfrm>
        <a:off x="2828502" y="502919"/>
        <a:ext cx="1926097" cy="813435"/>
      </dsp:txXfrm>
    </dsp:sp>
    <dsp:sp modelId="{38072A35-B388-4026-9E17-1BA2D6A34427}">
      <dsp:nvSpPr>
        <dsp:cNvPr id="0" name=""/>
        <dsp:cNvSpPr/>
      </dsp:nvSpPr>
      <dsp:spPr>
        <a:xfrm>
          <a:off x="2745706" y="909637"/>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59704F-11AA-4E91-B852-F5A15433121F}">
      <dsp:nvSpPr>
        <dsp:cNvPr id="0" name=""/>
        <dsp:cNvSpPr/>
      </dsp:nvSpPr>
      <dsp:spPr>
        <a:xfrm rot="5400000">
          <a:off x="1031218" y="1113925"/>
          <a:ext cx="1916917" cy="150927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DEFE2F-F90F-41CF-B987-DFC78138544F}">
      <dsp:nvSpPr>
        <dsp:cNvPr id="0" name=""/>
        <dsp:cNvSpPr/>
      </dsp:nvSpPr>
      <dsp:spPr>
        <a:xfrm>
          <a:off x="2775485" y="1316354"/>
          <a:ext cx="2032132" cy="8134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l"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endParaRPr lang="en-GB" sz="1800" b="1" kern="1200" dirty="0"/>
        </a:p>
        <a:p>
          <a:pPr marL="0" lvl="0" indent="0" algn="l" defTabSz="711200">
            <a:lnSpc>
              <a:spcPct val="90000"/>
            </a:lnSpc>
            <a:spcBef>
              <a:spcPct val="0"/>
            </a:spcBef>
            <a:spcAft>
              <a:spcPct val="35000"/>
            </a:spcAft>
            <a:buNone/>
          </a:pPr>
          <a:r>
            <a:rPr lang="en-GB" sz="1800" b="1" kern="1200" dirty="0"/>
            <a:t>Warm zone </a:t>
          </a:r>
        </a:p>
        <a:p>
          <a:pPr marL="0" lvl="0" indent="0" algn="l" defTabSz="711200">
            <a:lnSpc>
              <a:spcPct val="90000"/>
            </a:lnSpc>
            <a:spcBef>
              <a:spcPct val="0"/>
            </a:spcBef>
            <a:spcAft>
              <a:spcPct val="35000"/>
            </a:spcAft>
            <a:buNone/>
          </a:pPr>
          <a:r>
            <a:rPr lang="en-GB" sz="1800" kern="1200" dirty="0"/>
            <a:t>(Decontamination, Resuscitation</a:t>
          </a:r>
        </a:p>
      </dsp:txBody>
      <dsp:txXfrm>
        <a:off x="2775485" y="1316354"/>
        <a:ext cx="2032132" cy="813435"/>
      </dsp:txXfrm>
    </dsp:sp>
    <dsp:sp modelId="{04008CD8-63DE-4508-AD5F-D31253CAAF33}">
      <dsp:nvSpPr>
        <dsp:cNvPr id="0" name=""/>
        <dsp:cNvSpPr/>
      </dsp:nvSpPr>
      <dsp:spPr>
        <a:xfrm>
          <a:off x="2745706" y="1723072"/>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D6FFB93-F152-4CDF-81C5-10B2DBE2D53C}">
      <dsp:nvSpPr>
        <dsp:cNvPr id="0" name=""/>
        <dsp:cNvSpPr/>
      </dsp:nvSpPr>
      <dsp:spPr>
        <a:xfrm rot="5400000">
          <a:off x="1442676" y="1914671"/>
          <a:ext cx="1493745" cy="1109525"/>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2DC4C1-E59D-482C-A1BF-E8F70FCCCBE8}">
      <dsp:nvSpPr>
        <dsp:cNvPr id="0" name=""/>
        <dsp:cNvSpPr/>
      </dsp:nvSpPr>
      <dsp:spPr>
        <a:xfrm>
          <a:off x="2934537" y="2222753"/>
          <a:ext cx="1714028" cy="6275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20320" rIns="20320" bIns="20320" numCol="1" spcCol="1270" anchor="ctr" anchorCtr="0">
          <a:noAutofit/>
        </a:bodyPr>
        <a:lstStyle/>
        <a:p>
          <a:pPr marL="0" lvl="0" indent="0" algn="r"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endParaRPr lang="en-GB" sz="1600" b="1" kern="1200" dirty="0"/>
        </a:p>
        <a:p>
          <a:pPr marL="0" lvl="0" indent="0" algn="l" defTabSz="711200">
            <a:lnSpc>
              <a:spcPct val="90000"/>
            </a:lnSpc>
            <a:spcBef>
              <a:spcPct val="0"/>
            </a:spcBef>
            <a:spcAft>
              <a:spcPct val="35000"/>
            </a:spcAft>
            <a:buNone/>
          </a:pPr>
          <a:endParaRPr lang="en-GB" sz="1800" b="1" kern="1200" dirty="0"/>
        </a:p>
        <a:p>
          <a:pPr marL="0" lvl="0" indent="0" algn="l" defTabSz="711200">
            <a:lnSpc>
              <a:spcPct val="90000"/>
            </a:lnSpc>
            <a:spcBef>
              <a:spcPct val="0"/>
            </a:spcBef>
            <a:spcAft>
              <a:spcPct val="35000"/>
            </a:spcAft>
            <a:buNone/>
          </a:pPr>
          <a:endParaRPr lang="en-GB" sz="1800" b="1" kern="1200" dirty="0"/>
        </a:p>
        <a:p>
          <a:pPr marL="0" lvl="0" indent="0" algn="l" defTabSz="711200">
            <a:lnSpc>
              <a:spcPct val="90000"/>
            </a:lnSpc>
            <a:spcBef>
              <a:spcPct val="0"/>
            </a:spcBef>
            <a:spcAft>
              <a:spcPct val="35000"/>
            </a:spcAft>
            <a:buNone/>
          </a:pPr>
          <a:endParaRPr lang="en-GB" sz="1800" b="1" kern="1200" dirty="0"/>
        </a:p>
        <a:p>
          <a:pPr marL="0" lvl="0" indent="0" algn="l" defTabSz="711200">
            <a:lnSpc>
              <a:spcPct val="90000"/>
            </a:lnSpc>
            <a:spcBef>
              <a:spcPct val="0"/>
            </a:spcBef>
            <a:spcAft>
              <a:spcPct val="35000"/>
            </a:spcAft>
            <a:buNone/>
          </a:pPr>
          <a:r>
            <a:rPr lang="en-GB" sz="1800" b="1" kern="1200" dirty="0"/>
            <a:t>Cold Zone </a:t>
          </a:r>
        </a:p>
        <a:p>
          <a:pPr marL="0" lvl="0" indent="0" algn="l" defTabSz="711200">
            <a:lnSpc>
              <a:spcPct val="90000"/>
            </a:lnSpc>
            <a:spcBef>
              <a:spcPct val="0"/>
            </a:spcBef>
            <a:spcAft>
              <a:spcPct val="35000"/>
            </a:spcAft>
            <a:buNone/>
          </a:pPr>
          <a:r>
            <a:rPr lang="en-GB" sz="1800" kern="1200" dirty="0"/>
            <a:t>Incident Command Operations, Medical care, Communication etc.</a:t>
          </a:r>
        </a:p>
      </dsp:txBody>
      <dsp:txXfrm>
        <a:off x="2934537" y="2222753"/>
        <a:ext cx="1714028" cy="627508"/>
      </dsp:txXfrm>
    </dsp:sp>
    <dsp:sp modelId="{F06F32A6-3042-4479-9C25-BA3FD91FFE2E}">
      <dsp:nvSpPr>
        <dsp:cNvPr id="0" name=""/>
        <dsp:cNvSpPr/>
      </dsp:nvSpPr>
      <dsp:spPr>
        <a:xfrm>
          <a:off x="2780571" y="2803208"/>
          <a:ext cx="34861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153DC6-2366-4488-A5EF-7D579D8A67E0}">
      <dsp:nvSpPr>
        <dsp:cNvPr id="0" name=""/>
        <dsp:cNvSpPr/>
      </dsp:nvSpPr>
      <dsp:spPr>
        <a:xfrm rot="5400000">
          <a:off x="1834893" y="2959256"/>
          <a:ext cx="1067226" cy="70978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target1">
  <dgm:title val=""/>
  <dgm:desc val=""/>
  <dgm:catLst>
    <dgm:cat type="relationship" pri="25000"/>
    <dgm:cat type="convert" pri="2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resizeHandles val="exact"/>
    </dgm:varLst>
    <dgm:alg type="composite">
      <dgm:param type="ar" val="1.25"/>
    </dgm:alg>
    <dgm:shape xmlns:r="http://schemas.openxmlformats.org/officeDocument/2006/relationships" r:blip="">
      <dgm:adjLst/>
    </dgm:shape>
    <dgm:presOf/>
    <dgm:choose name="Name0">
      <dgm:if name="Name1" func="var" arg="dir" op="equ" val="norm">
        <dgm:choose name="Name2">
          <dgm:if name="Name3" axis="ch" ptType="node" func="cnt" op="equ" val="0">
            <dgm:constrLst/>
          </dgm:if>
          <dgm:if name="Name4"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r" for="ch" forName="line1" refType="l" refFor="ch" refForName="text1"/>
              <dgm:constr type="h" for="ch" forName="line1"/>
              <dgm:constr type="l" for="ch" forName="d1" refType="w" fact="0.3"/>
              <dgm:constr type="b" for="ch" forName="d1" refType="h" fact="0.625"/>
              <dgm:constr type="w" for="ch" forName="d1" refType="w" fact="0.32475"/>
              <dgm:constr type="h" for="ch" forName="d1" refType="h" fact="0.469"/>
            </dgm:constrLst>
          </dgm:if>
          <dgm:if name="Name5"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312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312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44325"/>
              <dgm:constr type="b" for="ch" forName="d2" refType="h" fact="0.7975"/>
              <dgm:constr type="w" for="ch" forName="d2" refType="w" fact="0.1815"/>
              <dgm:constr type="h" for="ch" forName="d2" refType="h" fact="0.3283"/>
            </dgm:constrLst>
          </dgm:if>
          <dgm:if name="Name6"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21875"/>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21875"/>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86"/>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7175"/>
              <dgm:constr type="b" for="ch" forName="d3" refType="h" fact="0.83375"/>
              <dgm:constr type="w" for="ch" forName="d3" refType="w" fact="0.1527"/>
              <dgm:constr type="h" for="ch" forName="d3" refType="h" fact="0.287"/>
            </dgm:constrLst>
          </dgm:if>
          <dgm:if name="Name7"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7938"/>
              <dgm:constr type="r" for="ch" forName="text1" refType="w"/>
              <dgm:constr type="t" for="ch" forName="text1"/>
              <dgm:constr type="l" for="ch" forName="line1" refType="w" fact="0.625"/>
              <dgm:constr type="ctrY" for="ch" forName="line1" refType="ctrY" refFor="ch" refForName="text1"/>
              <dgm:constr type="w" for="ch" forName="line1" refType="w" fact="0.075"/>
              <dgm:constr type="h" for="ch" forName="line1"/>
              <dgm:constr type="l" for="ch" forName="d1" refType="w" fact="0.29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7938"/>
              <dgm:constr type="r" for="ch" forName="text2" refType="w"/>
              <dgm:constr type="t" for="ch" forName="text2" refType="b" refFor="ch" refForName="text1"/>
              <dgm:constr type="l" for="ch" forName="line2" refType="w" fact="0.625"/>
              <dgm:constr type="ctrY" for="ch" forName="line2" refType="ctrY" refFor="ch" refForName="text2"/>
              <dgm:constr type="w" for="ch" forName="line2" refType="w" fact="0.075"/>
              <dgm:constr type="h" for="ch" forName="line2"/>
              <dgm:constr type="l" for="ch" forName="d2" refType="w" fact="0.3662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r" for="ch" forName="text3" refType="w"/>
              <dgm:constr type="t" for="ch" forName="text3" refType="b" refFor="ch" refForName="text2"/>
              <dgm:constr type="l" for="ch" forName="line3" refType="w" fact="0.625"/>
              <dgm:constr type="ctrY" for="ch" forName="line3" refType="ctrY" refFor="ch" refForName="text3"/>
              <dgm:constr type="w" for="ch" forName="line3" refType="w" fact="0.075"/>
              <dgm:constr type="h" for="ch" forName="line3"/>
              <dgm:constr type="l" for="ch" forName="d3" refType="w" fact="0.425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r" for="ch" forName="text4" refType="w"/>
              <dgm:constr type="t" for="ch" forName="text4" refType="b" refFor="ch" refForName="text3"/>
              <dgm:constr type="l" for="ch" forName="line4" refType="w" fact="0.625"/>
              <dgm:constr type="ctrY" for="ch" forName="line4" refType="ctrY" refFor="ch" refForName="text4"/>
              <dgm:constr type="w" for="ch" forName="line4" refType="w" fact="0.075"/>
              <dgm:constr type="h" for="ch" forName="line4"/>
              <dgm:constr type="l" for="ch" forName="d4" refType="w" fact="0.48525"/>
              <dgm:constr type="b" for="ch" forName="d4" refType="h" fact="0.85594"/>
              <dgm:constr type="w" for="ch" forName="d4" refType="w" fact="0.1394"/>
              <dgm:constr type="h" for="ch" forName="d4" refType="h" fact="0.2282"/>
            </dgm:constrLst>
          </dgm:if>
          <dgm:if name="Name8"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3"/>
              <dgm:constr type="ctrY" for="ch" forName="circle1" refType="h" fact="0.625"/>
              <dgm:constr type="w" for="ch" forName="text1" refType="w" fact="0.3"/>
              <dgm:constr type="h" for="ch" forName="text1" refType="h" fact="0.1324"/>
              <dgm:constr type="r" for="ch" forName="text1" refType="w"/>
              <dgm:constr type="ctrY" for="ch" forName="text1" refType="h" fact="0.13"/>
              <dgm:constr type="l" for="ch" forName="line1" refType="w" fact="0.625"/>
              <dgm:constr type="ctrY" for="ch" forName="line1" refType="ctrY" refFor="ch" refForName="text1"/>
              <dgm:constr type="w" for="ch" forName="line1" refType="w" fact="0.075"/>
              <dgm:constr type="h" for="ch" forName="line1"/>
              <dgm:constr type="l" for="ch" forName="d1" refType="w" fact="0.3"/>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3"/>
              <dgm:constr type="ctrY" for="ch" forName="circle2" refType="h" fact="0.625"/>
              <dgm:constr type="w" for="ch" forName="text2" refType="w" fact="0.3"/>
              <dgm:constr type="h" for="ch" forName="text2" refType="h" fact="0.1324"/>
              <dgm:constr type="r" for="ch" forName="text2" refType="w"/>
              <dgm:constr type="ctrY" for="ch" forName="text2" refType="h" fact="0.27"/>
              <dgm:constr type="l" for="ch" forName="line2" refType="w" fact="0.625"/>
              <dgm:constr type="ctrY" for="ch" forName="line2" refType="ctrY" refFor="ch" refForName="text2"/>
              <dgm:constr type="w" for="ch" forName="line2" refType="w" fact="0.075"/>
              <dgm:constr type="h" for="ch" forName="line2"/>
              <dgm:constr type="l" for="ch" forName="d2" refType="w" fact="0.3498"/>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r" for="ch" forName="text3" refType="w"/>
              <dgm:constr type="ctrY" for="ch" forName="text3" refType="h" fact="0.41"/>
              <dgm:constr type="l" for="ch" forName="line3" refType="w" fact="0.625"/>
              <dgm:constr type="ctrY" for="ch" forName="line3" refType="ctrY" refFor="ch" refForName="text3"/>
              <dgm:constr type="w" for="ch" forName="line3" refType="w" fact="0.075"/>
              <dgm:constr type="h" for="ch" forName="line3"/>
              <dgm:constr type="l" for="ch" forName="d3" refType="w" fact="0.394"/>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r" for="ch" forName="text4" refType="w"/>
              <dgm:constr type="ctrY" for="ch" forName="text4" refType="h" fact="0.547"/>
              <dgm:constr type="l" for="ch" forName="line4" refType="w" fact="0.625"/>
              <dgm:constr type="ctrY" for="ch" forName="line4" refType="ctrY" refFor="ch" refForName="text4"/>
              <dgm:constr type="w" for="ch" forName="line4" refType="w" fact="0.075"/>
              <dgm:constr type="h" for="ch" forName="line4"/>
              <dgm:constr type="l" for="ch" forName="d4" refType="w" fact="0.446"/>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r" for="ch" forName="text5" refType="w"/>
              <dgm:constr type="ctrY" for="ch" forName="text5" refType="h" fact="0.68"/>
              <dgm:constr type="l" for="ch" forName="line5" refType="w" fact="0.625"/>
              <dgm:constr type="ctrY" for="ch" forName="line5" refType="ctrY" refFor="ch" refForName="text5"/>
              <dgm:constr type="w" for="ch" forName="line5" refType="w" fact="0.075"/>
              <dgm:constr type="h" for="ch" forName="line5"/>
              <dgm:constr type="l" for="ch" forName="d5" refType="w" fact="0.495"/>
              <dgm:constr type="b" for="ch" forName="d5" refType="h" fact="0.855"/>
              <dgm:constr type="w" for="ch" forName="d5" refType="w" fact="0.13"/>
              <dgm:constr type="h" for="ch" forName="d5" refType="h" fact="0.175"/>
            </dgm:constrLst>
          </dgm:if>
          <dgm:else name="Name9"/>
        </dgm:choose>
      </dgm:if>
      <dgm:else name="Name10">
        <dgm:choose name="Name11">
          <dgm:if name="Name12" axis="ch" ptType="node" func="cnt" op="equ" val="0">
            <dgm:constrLst/>
          </dgm:if>
          <dgm:if name="Name13" axis="ch" ptType="node" func="cnt" op="equ" val="1">
            <dgm:constrLst>
              <dgm:constr type="primFontSz" for="des" ptType="node" op="equ" val="65"/>
              <dgm:constr type="w" for="ch" forName="circle1" refType="w" fact="0.6"/>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Lst>
          </dgm:if>
          <dgm:if name="Name14" axis="ch" ptType="node" func="cnt" op="equ" val="2">
            <dgm:constrLst>
              <dgm:constr type="primFontSz" for="des" ptType="node" op="equ" val="65"/>
              <dgm:constr type="w" for="ch" forName="circle1" refType="w" fact="0.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312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5"/>
              <dgm:constr type="h" for="ch" forName="d1" refType="h" fact="0.469"/>
              <dgm:constr type="w" for="ch" forName="circle2" refType="w" fact="0.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312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55675"/>
              <dgm:constr type="b" for="ch" forName="d2" refType="h" fact="0.7975"/>
              <dgm:constr type="w" for="ch" forName="d2" refType="w" fact="0.1815"/>
              <dgm:constr type="h" for="ch" forName="d2" refType="h" fact="0.3283"/>
            </dgm:constrLst>
          </dgm:if>
          <dgm:if name="Name15" axis="ch" ptType="node" func="cnt" op="equ" val="3">
            <dgm:constrLst>
              <dgm:constr type="primFontSz" for="des" ptType="node" op="equ" val="65"/>
              <dgm:constr type="w" for="ch" forName="circle1" refType="w" fact="0.12"/>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21875"/>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7"/>
              <dgm:constr type="h" for="ch" forName="d1" refType="h" fact="0.5155"/>
              <dgm:constr type="w" for="ch" forName="circle2" refType="w" fact="0.36"/>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21875"/>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14"/>
              <dgm:constr type="b" for="ch" forName="d2" refType="h" fact="0.72969"/>
              <dgm:constr type="w" for="ch" forName="d2" refType="w" fact="0.2387"/>
              <dgm:constr type="h" for="ch" forName="d2" refType="h" fact="0.4017"/>
              <dgm:constr type="w" for="ch" forName="circle3" refType="w" fact="0.6"/>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21875"/>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2825"/>
              <dgm:constr type="b" for="ch" forName="d3" refType="h" fact="0.83375"/>
              <dgm:constr type="w" for="ch" forName="d3" refType="w" fact="0.1527"/>
              <dgm:constr type="h" for="ch" forName="d3" refType="h" fact="0.287"/>
            </dgm:constrLst>
          </dgm:if>
          <dgm:if name="Name16" axis="ch" ptType="node" func="cnt" op="equ" val="4">
            <dgm:constrLst>
              <dgm:constr type="primFontSz" for="des" ptType="node" op="equ" val="65"/>
              <dgm:constr type="w" for="ch" forName="circle1" refType="w" fact="0.085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7938"/>
              <dgm:constr type="l" for="ch" forName="text1"/>
              <dgm:constr type="t" for="ch" forName="text1"/>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05"/>
              <dgm:constr type="b" for="ch" forName="d1" refType="h" fact="0.62"/>
              <dgm:constr type="w" for="ch" forName="d1" refType="w" fact="0.33"/>
              <dgm:constr type="h" for="ch" forName="d1" refType="h" fact="0.53"/>
              <dgm:constr type="w" for="ch" forName="circle2" refType="w" fact="0.2571"/>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7938"/>
              <dgm:constr type="l" for="ch" forName="text2"/>
              <dgm:constr type="t" for="ch" forName="text2" refType="b" refFor="ch" refForName="text1"/>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3375"/>
              <dgm:constr type="b" for="ch" forName="d2" refType="h" fact="0.70438"/>
              <dgm:constr type="w" for="ch" forName="d2" refType="w" fact="0.2585"/>
              <dgm:constr type="h" for="ch" forName="d2" refType="h" fact="0.43525"/>
              <dgm:constr type="w" for="ch" forName="circle3" refType="w" fact="0.4285"/>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7938"/>
              <dgm:constr type="l" for="ch" forName="text3"/>
              <dgm:constr type="t" for="ch" forName="text3" refType="b" refFor="ch" refForName="text2"/>
              <dgm:constr type="l" for="ch" forName="line3" refType="r" refFor="ch" refForName="text3"/>
              <dgm:constr type="ctrY" for="ch" forName="line3" refType="ctrY" refFor="ch" refForName="text3"/>
              <dgm:constr type="r" for="ch" forName="line3" refType="w" fact="0.375"/>
              <dgm:constr type="h" for="ch" forName="line3"/>
              <dgm:constr type="r" for="ch" forName="d3" refType="w" fact="0.5745"/>
              <dgm:constr type="b" for="ch" forName="d3" refType="h" fact="0.78031"/>
              <dgm:constr type="w" for="ch" forName="d3" refType="w" fact="0.1995"/>
              <dgm:constr type="h" for="ch" forName="d3" refType="h" fact="0.332"/>
              <dgm:constr type="w" for="ch" forName="circle4" refType="w" fact="0.6"/>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7938"/>
              <dgm:constr type="l" for="ch" forName="text4"/>
              <dgm:constr type="t" for="ch" forName="text4" refType="b" refFor="ch" refForName="text3"/>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1475"/>
              <dgm:constr type="b" for="ch" forName="d4" refType="h" fact="0.85594"/>
              <dgm:constr type="w" for="ch" forName="d4" refType="w" fact="0.1394"/>
              <dgm:constr type="h" for="ch" forName="d4" refType="h" fact="0.2282"/>
            </dgm:constrLst>
          </dgm:if>
          <dgm:if name="Name17" axis="ch" ptType="node" func="cnt" op="gte" val="5">
            <dgm:constrLst>
              <dgm:constr type="primFontSz" for="des" ptType="node" op="equ" val="65"/>
              <dgm:constr type="w" for="ch" forName="circle1" refType="w" fact="0.0667"/>
              <dgm:constr type="h" for="ch" forName="circle1" refType="w" refFor="ch" refForName="circle1"/>
              <dgm:constr type="ctrX" for="ch" forName="circle1" refType="w" fact="0.7"/>
              <dgm:constr type="ctrY" for="ch" forName="circle1" refType="h" fact="0.625"/>
              <dgm:constr type="w" for="ch" forName="text1" refType="w" fact="0.3"/>
              <dgm:constr type="h" for="ch" forName="text1" refType="h" fact="0.1324"/>
              <dgm:constr type="l" for="ch" forName="text1"/>
              <dgm:constr type="ctrY" for="ch" forName="text1" refType="h" fact="0.13"/>
              <dgm:constr type="l" for="ch" forName="line1" refType="r" refFor="ch" refForName="text1"/>
              <dgm:constr type="ctrY" for="ch" forName="line1" refType="ctrY" refFor="ch" refForName="text1"/>
              <dgm:constr type="r" for="ch" forName="line1" refType="w" fact="0.375"/>
              <dgm:constr type="h" for="ch" forName="line1"/>
              <dgm:constr type="r" for="ch" forName="d1" refType="w" fact="0.7"/>
              <dgm:constr type="b" for="ch" forName="d1" refType="h" fact="0.625"/>
              <dgm:constr type="w" for="ch" forName="d1" refType="w" fact="0.3245"/>
              <dgm:constr type="h" for="ch" forName="d1" refType="h" fact="0.495"/>
              <dgm:constr type="w" for="ch" forName="circle2" refType="w" fact="0.2"/>
              <dgm:constr type="h" for="ch" forName="circle2" refType="w" refFor="ch" refForName="circle2"/>
              <dgm:constr type="ctrX" for="ch" forName="circle2" refType="w" fact="0.7"/>
              <dgm:constr type="ctrY" for="ch" forName="circle2" refType="h" fact="0.625"/>
              <dgm:constr type="w" for="ch" forName="text2" refType="w" fact="0.3"/>
              <dgm:constr type="h" for="ch" forName="text2" refType="h" fact="0.1324"/>
              <dgm:constr type="l" for="ch" forName="text2"/>
              <dgm:constr type="ctrY" for="ch" forName="text2" refType="h" fact="0.27"/>
              <dgm:constr type="l" for="ch" forName="line2" refType="r" refFor="ch" refForName="text2"/>
              <dgm:constr type="ctrY" for="ch" forName="line2" refType="ctrY" refFor="ch" refForName="text2"/>
              <dgm:constr type="r" for="ch" forName="line2" refType="w" fact="0.375"/>
              <dgm:constr type="h" for="ch" forName="line2"/>
              <dgm:constr type="r" for="ch" forName="d2" refType="w" fact="0.6502"/>
              <dgm:constr type="b" for="ch" forName="d2" refType="h" fact="0.682"/>
              <dgm:constr type="w" for="ch" forName="d2" refType="w" fact="0.275"/>
              <dgm:constr type="h" for="ch" forName="d2" refType="h" fact="0.41215"/>
              <dgm:constr type="w" for="ch" forName="circle3" refType="w" fact="0.3334"/>
              <dgm:constr type="h" for="ch" forName="circle3" refType="w" refFor="ch" refForName="circle3"/>
              <dgm:constr type="ctrX" for="ch" forName="circle3" refType="ctrX" refFor="ch" refForName="circle1"/>
              <dgm:constr type="ctrY" for="ch" forName="circle3" refType="ctrY" refFor="ch" refForName="circle1"/>
              <dgm:constr type="w" for="ch" forName="text3" refType="w" fact="0.3"/>
              <dgm:constr type="h" for="ch" forName="text3" refType="h" fact="0.1324"/>
              <dgm:constr type="l" for="ch" forName="text3"/>
              <dgm:constr type="ctrY" for="ch" forName="text3" refType="h" fact="0.41"/>
              <dgm:constr type="l" for="ch" forName="line3" refType="r" refFor="ch" refForName="text3"/>
              <dgm:constr type="ctrY" for="ch" forName="line3" refType="ctrY" refFor="ch" refForName="text3"/>
              <dgm:constr type="r" for="ch" forName="line3" refType="w" fact="0.375"/>
              <dgm:constr type="h" for="ch" forName="line3"/>
              <dgm:constr type="r" for="ch" forName="d3" refType="w" fact="0.606"/>
              <dgm:constr type="b" for="ch" forName="d3" refType="h" fact="0.735"/>
              <dgm:constr type="w" for="ch" forName="d3" refType="w" fact="0.231"/>
              <dgm:constr type="h" for="ch" forName="d3" refType="h" fact="0.325"/>
              <dgm:constr type="w" for="ch" forName="circle4" refType="w" fact="0.4667"/>
              <dgm:constr type="h" for="ch" forName="circle4" refType="w" refFor="ch" refForName="circle4"/>
              <dgm:constr type="ctrX" for="ch" forName="circle4" refType="ctrX" refFor="ch" refForName="circle1"/>
              <dgm:constr type="ctrY" for="ch" forName="circle4" refType="ctrY" refFor="ch" refForName="circle1"/>
              <dgm:constr type="w" for="ch" forName="text4" refType="w" fact="0.3"/>
              <dgm:constr type="h" for="ch" forName="text4" refType="h" fact="0.1324"/>
              <dgm:constr type="l" for="ch" forName="text4"/>
              <dgm:constr type="ctrY" for="ch" forName="text4" refType="h" fact="0.547"/>
              <dgm:constr type="l" for="ch" forName="line4" refType="r" refFor="ch" refForName="text4"/>
              <dgm:constr type="ctrY" for="ch" forName="line4" refType="ctrY" refFor="ch" refForName="text4"/>
              <dgm:constr type="r" for="ch" forName="line4" refType="w" fact="0.375"/>
              <dgm:constr type="h" for="ch" forName="line4"/>
              <dgm:constr type="r" for="ch" forName="d4" refType="w" fact="0.554"/>
              <dgm:constr type="b" for="ch" forName="d4" refType="h" fact="0.795"/>
              <dgm:constr type="w" for="ch" forName="d4" refType="w" fact="0.179"/>
              <dgm:constr type="h" for="ch" forName="d4" refType="h" fact="0.248"/>
              <dgm:constr type="w" for="ch" forName="circle5" refType="w" fact="0.6"/>
              <dgm:constr type="h" for="ch" forName="circle5" refType="w" refFor="ch" refForName="circle5"/>
              <dgm:constr type="ctrX" for="ch" forName="circle5" refType="ctrX" refFor="ch" refForName="circle1"/>
              <dgm:constr type="ctrY" for="ch" forName="circle5" refType="ctrY" refFor="ch" refForName="circle1"/>
              <dgm:constr type="w" for="ch" forName="text5" refType="w" fact="0.3"/>
              <dgm:constr type="h" for="ch" forName="text5" refType="h" fact="0.1324"/>
              <dgm:constr type="l" for="ch" forName="text5"/>
              <dgm:constr type="ctrY" for="ch" forName="text5" refType="h" fact="0.68"/>
              <dgm:constr type="l" for="ch" forName="line5" refType="r" refFor="ch" refForName="text5"/>
              <dgm:constr type="ctrY" for="ch" forName="line5" refType="ctrY" refFor="ch" refForName="text5"/>
              <dgm:constr type="r" for="ch" forName="line5" refType="w" fact="0.375"/>
              <dgm:constr type="h" for="ch" forName="line5"/>
              <dgm:constr type="r" for="ch" forName="d5" refType="w" fact="0.505"/>
              <dgm:constr type="b" for="ch" forName="d5" refType="h" fact="0.855"/>
              <dgm:constr type="w" for="ch" forName="d5" refType="w" fact="0.13"/>
              <dgm:constr type="h" for="ch" forName="d5" refType="h" fact="0.175"/>
            </dgm:constrLst>
          </dgm:if>
          <dgm:else name="Name18"/>
        </dgm:choose>
      </dgm:else>
    </dgm:choose>
    <dgm:ruleLst/>
    <dgm:forEach name="Name19" axis="ch" ptType="node" cnt="1">
      <dgm:layoutNode name="circle1" styleLbl="lnNode1">
        <dgm:alg type="sp"/>
        <dgm:shape xmlns:r="http://schemas.openxmlformats.org/officeDocument/2006/relationships" type="ellipse" r:blip="">
          <dgm:adjLst/>
        </dgm:shape>
        <dgm:presOf/>
        <dgm:constrLst/>
        <dgm:ruleLst/>
      </dgm:layoutNode>
      <dgm:layoutNode name="text1" styleLbl="revTx">
        <dgm:varLst>
          <dgm:bulletEnabled val="1"/>
        </dgm:varLst>
        <dgm:choose name="Name20">
          <dgm:if name="Name21" func="var" arg="dir" op="equ" val="norm">
            <dgm:choose name="Name22">
              <dgm:if name="Name23" axis="root des" ptType="all node" func="maxDepth" op="gt" val="1">
                <dgm:alg type="tx">
                  <dgm:param type="parTxLTRAlign" val="l"/>
                  <dgm:param type="parTxRTLAlign" val="r"/>
                </dgm:alg>
              </dgm:if>
              <dgm:else name="Name24">
                <dgm:alg type="tx">
                  <dgm:param type="parTxLTRAlign" val="l"/>
                  <dgm:param type="parTxRTLAlign" val="l"/>
                </dgm:alg>
              </dgm:else>
            </dgm:choose>
          </dgm:if>
          <dgm:else name="Name25">
            <dgm:choose name="Name26">
              <dgm:if name="Name27" axis="root des" ptType="all node" func="maxDepth" op="gt" val="1">
                <dgm:alg type="tx">
                  <dgm:param type="parTxLTRAlign" val="l"/>
                  <dgm:param type="parTxRTLAlign" val="r"/>
                </dgm:alg>
              </dgm:if>
              <dgm:else name="Name28">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29">
          <dgm:if name="Name30" func="var" arg="dir" op="equ" val="norm">
            <dgm:constrLst>
              <dgm:constr type="tMarg" refType="primFontSz" fact="0.1"/>
              <dgm:constr type="bMarg" refType="primFontSz" fact="0.1"/>
              <dgm:constr type="rMarg" refType="primFontSz" fact="0.1"/>
            </dgm:constrLst>
          </dgm:if>
          <dgm:else name="Name31">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1" styleLbl="callout">
        <dgm:alg type="sp"/>
        <dgm:shape xmlns:r="http://schemas.openxmlformats.org/officeDocument/2006/relationships" type="line" r:blip="">
          <dgm:adjLst/>
        </dgm:shape>
        <dgm:presOf/>
        <dgm:constrLst/>
        <dgm:ruleLst/>
      </dgm:layoutNode>
      <dgm:layoutNode name="d1" styleLbl="callout">
        <dgm:alg type="sp"/>
        <dgm:choose name="Name32">
          <dgm:if name="Name33" func="var" arg="dir" op="equ" val="norm">
            <dgm:shape xmlns:r="http://schemas.openxmlformats.org/officeDocument/2006/relationships" rot="90" type="line" r:blip="">
              <dgm:adjLst/>
            </dgm:shape>
          </dgm:if>
          <dgm:else name="Name34">
            <dgm:shape xmlns:r="http://schemas.openxmlformats.org/officeDocument/2006/relationships" rot="180" type="line" r:blip="">
              <dgm:adjLst/>
            </dgm:shape>
          </dgm:else>
        </dgm:choose>
        <dgm:presOf/>
        <dgm:constrLst/>
        <dgm:ruleLst/>
      </dgm:layoutNode>
    </dgm:forEach>
    <dgm:forEach name="Name35" axis="ch" ptType="node" st="2" cnt="1">
      <dgm:layoutNode name="circle2" styleLbl="lnNode1">
        <dgm:alg type="sp"/>
        <dgm:shape xmlns:r="http://schemas.openxmlformats.org/officeDocument/2006/relationships" type="ellipse" r:blip="" zOrderOff="-5">
          <dgm:adjLst/>
        </dgm:shape>
        <dgm:presOf/>
        <dgm:constrLst/>
        <dgm:ruleLst/>
      </dgm:layoutNode>
      <dgm:layoutNode name="text2" styleLbl="revTx">
        <dgm:varLst>
          <dgm:bulletEnabled val="1"/>
        </dgm:varLst>
        <dgm:choose name="Name36">
          <dgm:if name="Name37" func="var" arg="dir" op="equ" val="norm">
            <dgm:choose name="Name38">
              <dgm:if name="Name39" axis="root des" ptType="all node" func="maxDepth" op="gt" val="1">
                <dgm:alg type="tx">
                  <dgm:param type="parTxLTRAlign" val="l"/>
                  <dgm:param type="parTxRTLAlign" val="r"/>
                </dgm:alg>
              </dgm:if>
              <dgm:else name="Name40">
                <dgm:alg type="tx">
                  <dgm:param type="parTxLTRAlign" val="l"/>
                  <dgm:param type="parTxRTLAlign" val="l"/>
                </dgm:alg>
              </dgm:else>
            </dgm:choose>
          </dgm:if>
          <dgm:else name="Name41">
            <dgm:choose name="Name42">
              <dgm:if name="Name43" axis="root des" ptType="all node" func="maxDepth" op="gt" val="1">
                <dgm:alg type="tx">
                  <dgm:param type="parTxLTRAlign" val="l"/>
                  <dgm:param type="parTxRTLAlign" val="r"/>
                </dgm:alg>
              </dgm:if>
              <dgm:else name="Name44">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45">
          <dgm:if name="Name46" func="var" arg="dir" op="equ" val="norm">
            <dgm:constrLst>
              <dgm:constr type="tMarg" refType="primFontSz" fact="0.1"/>
              <dgm:constr type="bMarg" refType="primFontSz" fact="0.1"/>
              <dgm:constr type="rMarg" refType="primFontSz" fact="0.1"/>
            </dgm:constrLst>
          </dgm:if>
          <dgm:else name="Name47">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2" styleLbl="callout">
        <dgm:alg type="sp"/>
        <dgm:shape xmlns:r="http://schemas.openxmlformats.org/officeDocument/2006/relationships" type="line" r:blip="">
          <dgm:adjLst/>
        </dgm:shape>
        <dgm:presOf/>
        <dgm:constrLst/>
        <dgm:ruleLst/>
      </dgm:layoutNode>
      <dgm:layoutNode name="d2" styleLbl="callout">
        <dgm:alg type="sp"/>
        <dgm:choose name="Name48">
          <dgm:if name="Name49" func="var" arg="dir" op="equ" val="norm">
            <dgm:shape xmlns:r="http://schemas.openxmlformats.org/officeDocument/2006/relationships" rot="90" type="line" r:blip="">
              <dgm:adjLst/>
            </dgm:shape>
          </dgm:if>
          <dgm:else name="Name50">
            <dgm:shape xmlns:r="http://schemas.openxmlformats.org/officeDocument/2006/relationships" rot="180" type="line" r:blip="">
              <dgm:adjLst/>
            </dgm:shape>
          </dgm:else>
        </dgm:choose>
        <dgm:presOf/>
        <dgm:constrLst/>
        <dgm:ruleLst/>
      </dgm:layoutNode>
    </dgm:forEach>
    <dgm:forEach name="Name51" axis="ch" ptType="node" st="3" cnt="1">
      <dgm:layoutNode name="circle3" styleLbl="lnNode1">
        <dgm:alg type="sp"/>
        <dgm:shape xmlns:r="http://schemas.openxmlformats.org/officeDocument/2006/relationships" type="ellipse" r:blip="" zOrderOff="-10">
          <dgm:adjLst/>
        </dgm:shape>
        <dgm:presOf/>
        <dgm:constrLst/>
        <dgm:ruleLst/>
      </dgm:layoutNode>
      <dgm:layoutNode name="text3" styleLbl="revTx">
        <dgm:varLst>
          <dgm:bulletEnabled val="1"/>
        </dgm:varLst>
        <dgm:choose name="Name52">
          <dgm:if name="Name53" func="var" arg="dir" op="equ" val="norm">
            <dgm:choose name="Name54">
              <dgm:if name="Name55" axis="root des" ptType="all node" func="maxDepth" op="gt" val="1">
                <dgm:alg type="tx">
                  <dgm:param type="parTxLTRAlign" val="l"/>
                  <dgm:param type="parTxRTLAlign" val="r"/>
                </dgm:alg>
              </dgm:if>
              <dgm:else name="Name56">
                <dgm:alg type="tx">
                  <dgm:param type="parTxLTRAlign" val="l"/>
                  <dgm:param type="parTxRTLAlign" val="l"/>
                </dgm:alg>
              </dgm:else>
            </dgm:choose>
          </dgm:if>
          <dgm:else name="Name57">
            <dgm:choose name="Name58">
              <dgm:if name="Name59" axis="root des" ptType="all node" func="maxDepth" op="gt" val="1">
                <dgm:alg type="tx">
                  <dgm:param type="parTxLTRAlign" val="l"/>
                  <dgm:param type="parTxRTLAlign" val="r"/>
                </dgm:alg>
              </dgm:if>
              <dgm:else name="Name60">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61">
          <dgm:if name="Name62" func="var" arg="dir" op="equ" val="norm">
            <dgm:constrLst>
              <dgm:constr type="tMarg" refType="primFontSz" fact="0.1"/>
              <dgm:constr type="bMarg" refType="primFontSz" fact="0.1"/>
              <dgm:constr type="rMarg" refType="primFontSz" fact="0.1"/>
            </dgm:constrLst>
          </dgm:if>
          <dgm:else name="Name63">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3" styleLbl="callout">
        <dgm:alg type="sp"/>
        <dgm:shape xmlns:r="http://schemas.openxmlformats.org/officeDocument/2006/relationships" type="line" r:blip="">
          <dgm:adjLst/>
        </dgm:shape>
        <dgm:presOf/>
        <dgm:constrLst/>
        <dgm:ruleLst/>
      </dgm:layoutNode>
      <dgm:layoutNode name="d3" styleLbl="callout">
        <dgm:alg type="sp"/>
        <dgm:choose name="Name64">
          <dgm:if name="Name65" func="var" arg="dir" op="equ" val="norm">
            <dgm:shape xmlns:r="http://schemas.openxmlformats.org/officeDocument/2006/relationships" rot="90" type="line" r:blip="">
              <dgm:adjLst/>
            </dgm:shape>
          </dgm:if>
          <dgm:else name="Name66">
            <dgm:shape xmlns:r="http://schemas.openxmlformats.org/officeDocument/2006/relationships" rot="180" type="line" r:blip="">
              <dgm:adjLst/>
            </dgm:shape>
          </dgm:else>
        </dgm:choose>
        <dgm:presOf/>
        <dgm:constrLst/>
        <dgm:ruleLst/>
      </dgm:layoutNode>
    </dgm:forEach>
    <dgm:forEach name="Name67" axis="ch" ptType="node" st="4" cnt="1">
      <dgm:layoutNode name="circle4" styleLbl="lnNode1">
        <dgm:alg type="sp"/>
        <dgm:shape xmlns:r="http://schemas.openxmlformats.org/officeDocument/2006/relationships" type="ellipse" r:blip="" zOrderOff="-15">
          <dgm:adjLst/>
        </dgm:shape>
        <dgm:presOf/>
        <dgm:constrLst/>
        <dgm:ruleLst/>
      </dgm:layoutNode>
      <dgm:layoutNode name="text4" styleLbl="revTx">
        <dgm:varLst>
          <dgm:bulletEnabled val="1"/>
        </dgm:varLst>
        <dgm:choose name="Name68">
          <dgm:if name="Name69" func="var" arg="dir" op="equ" val="norm">
            <dgm:choose name="Name70">
              <dgm:if name="Name71" axis="root des" ptType="all node" func="maxDepth" op="gt" val="1">
                <dgm:alg type="tx">
                  <dgm:param type="parTxLTRAlign" val="l"/>
                  <dgm:param type="parTxRTLAlign" val="r"/>
                </dgm:alg>
              </dgm:if>
              <dgm:else name="Name72">
                <dgm:alg type="tx">
                  <dgm:param type="parTxLTRAlign" val="l"/>
                  <dgm:param type="parTxRTLAlign" val="l"/>
                </dgm:alg>
              </dgm:else>
            </dgm:choose>
          </dgm:if>
          <dgm:else name="Name73">
            <dgm:choose name="Name74">
              <dgm:if name="Name75" axis="root des" ptType="all node" func="maxDepth" op="gt" val="1">
                <dgm:alg type="tx">
                  <dgm:param type="parTxLTRAlign" val="l"/>
                  <dgm:param type="parTxRTLAlign" val="r"/>
                </dgm:alg>
              </dgm:if>
              <dgm:else name="Name76">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77">
          <dgm:if name="Name78" func="var" arg="dir" op="equ" val="norm">
            <dgm:constrLst>
              <dgm:constr type="tMarg" refType="primFontSz" fact="0.1"/>
              <dgm:constr type="bMarg" refType="primFontSz" fact="0.1"/>
              <dgm:constr type="rMarg" refType="primFontSz" fact="0.1"/>
            </dgm:constrLst>
          </dgm:if>
          <dgm:else name="Name79">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4" styleLbl="callout">
        <dgm:alg type="sp"/>
        <dgm:shape xmlns:r="http://schemas.openxmlformats.org/officeDocument/2006/relationships" type="line" r:blip="">
          <dgm:adjLst/>
        </dgm:shape>
        <dgm:presOf/>
        <dgm:constrLst/>
        <dgm:ruleLst/>
      </dgm:layoutNode>
      <dgm:layoutNode name="d4" styleLbl="callout">
        <dgm:alg type="sp"/>
        <dgm:choose name="Name80">
          <dgm:if name="Name81" func="var" arg="dir" op="equ" val="norm">
            <dgm:shape xmlns:r="http://schemas.openxmlformats.org/officeDocument/2006/relationships" rot="90" type="line" r:blip="">
              <dgm:adjLst/>
            </dgm:shape>
          </dgm:if>
          <dgm:else name="Name82">
            <dgm:shape xmlns:r="http://schemas.openxmlformats.org/officeDocument/2006/relationships" rot="180" type="line" r:blip="">
              <dgm:adjLst/>
            </dgm:shape>
          </dgm:else>
        </dgm:choose>
        <dgm:presOf/>
        <dgm:constrLst/>
        <dgm:ruleLst/>
      </dgm:layoutNode>
    </dgm:forEach>
    <dgm:forEach name="Name83" axis="ch" ptType="node" st="5" cnt="1">
      <dgm:layoutNode name="circle5" styleLbl="lnNode1">
        <dgm:alg type="sp"/>
        <dgm:shape xmlns:r="http://schemas.openxmlformats.org/officeDocument/2006/relationships" type="ellipse" r:blip="" zOrderOff="-20">
          <dgm:adjLst/>
        </dgm:shape>
        <dgm:presOf/>
        <dgm:constrLst/>
        <dgm:ruleLst/>
      </dgm:layoutNode>
      <dgm:layoutNode name="text5"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alg>
              </dgm:if>
              <dgm:else name="Name88">
                <dgm:alg type="tx">
                  <dgm:param type="parTxLTRAlign" val="l"/>
                  <dgm:param type="parTxRTLAlign" val="l"/>
                </dgm:alg>
              </dgm:else>
            </dgm:choose>
          </dgm:if>
          <dgm:else name="Name89">
            <dgm:choose name="Name90">
              <dgm:if name="Name91" axis="root des" ptType="all node" func="maxDepth" op="gt" val="1">
                <dgm:alg type="tx">
                  <dgm:param type="parTxLTRAlign" val="l"/>
                  <dgm:param type="parTxRTLAlign" val="r"/>
                </dgm:alg>
              </dgm:if>
              <dgm:else name="Name92">
                <dgm:alg type="tx">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tMarg" refType="primFontSz" fact="0.1"/>
              <dgm:constr type="bMarg" refType="primFontSz" fact="0.1"/>
              <dgm:constr type="rMarg" refType="primFontSz" fact="0.1"/>
            </dgm:constrLst>
          </dgm:if>
          <dgm:else name="Name95">
            <dgm:constrLst>
              <dgm:constr type="tMarg" refType="primFontSz" fact="0.1"/>
              <dgm:constr type="bMarg" refType="primFontSz" fact="0.1"/>
              <dgm:constr type="lMarg" refType="primFontSz" fact="0.1"/>
            </dgm:constrLst>
          </dgm:else>
        </dgm:choose>
        <dgm:ruleLst>
          <dgm:rule type="primFontSz" val="5" fact="NaN" max="NaN"/>
        </dgm:ruleLst>
      </dgm:layoutNode>
      <dgm:layoutNode name="line5" styleLbl="callout">
        <dgm:alg type="sp"/>
        <dgm:shape xmlns:r="http://schemas.openxmlformats.org/officeDocument/2006/relationships" type="line" r:blip="">
          <dgm:adjLst/>
        </dgm:shape>
        <dgm:presOf/>
        <dgm:constrLst/>
        <dgm:ruleLst/>
      </dgm:layoutNode>
      <dgm:layoutNode name="d5" styleLbl="callout">
        <dgm:alg type="sp"/>
        <dgm:choose name="Name96">
          <dgm:if name="Name97" func="var" arg="dir" op="equ" val="norm">
            <dgm:shape xmlns:r="http://schemas.openxmlformats.org/officeDocument/2006/relationships" rot="90" type="line" r:blip="">
              <dgm:adjLst/>
            </dgm:shape>
          </dgm:if>
          <dgm:else name="Name98">
            <dgm:shape xmlns:r="http://schemas.openxmlformats.org/officeDocument/2006/relationships" rot="180" type="line" r:blip="">
              <dgm:adjLst/>
            </dgm:shape>
          </dgm:else>
        </dgm:choos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50179" name="Rectangle 3"/>
          <p:cNvSpPr>
            <a:spLocks noGrp="1" noChangeArrowheads="1"/>
          </p:cNvSpPr>
          <p:nvPr>
            <p:ph type="dt" sz="quarter"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5018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5018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05D9CD-D450-4837-98CC-2B6B0D7B896C}" type="slidenum">
              <a:rPr lang="en-US" altLang="en-US"/>
              <a:pPr/>
              <a:t>‹#›</a:t>
            </a:fld>
            <a:endParaRPr lang="en-US" altLang="en-US"/>
          </a:p>
        </p:txBody>
      </p:sp>
    </p:spTree>
    <p:extLst>
      <p:ext uri="{BB962C8B-B14F-4D97-AF65-F5344CB8AC3E}">
        <p14:creationId xmlns:p14="http://schemas.microsoft.com/office/powerpoint/2010/main" val="18712665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en-US"/>
          </a:p>
        </p:txBody>
      </p:sp>
      <p:sp>
        <p:nvSpPr>
          <p:cNvPr id="4099" name="Rectangle 3"/>
          <p:cNvSpPr>
            <a:spLocks noGrp="1" noChangeArrowheads="1"/>
          </p:cNvSpPr>
          <p:nvPr>
            <p:ph type="dt" idx="1"/>
          </p:nvPr>
        </p:nvSpPr>
        <p:spPr bwMode="auto">
          <a:xfrm>
            <a:off x="385445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29700" name="Rectangle 4"/>
          <p:cNvSpPr>
            <a:spLocks noGrp="1" noRot="1" noChangeAspect="1" noChangeArrowheads="1" noTextEdit="1"/>
          </p:cNvSpPr>
          <p:nvPr>
            <p:ph type="sldImg" idx="2"/>
          </p:nvPr>
        </p:nvSpPr>
        <p:spPr bwMode="auto">
          <a:xfrm>
            <a:off x="920750" y="746125"/>
            <a:ext cx="4965700" cy="3725863"/>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1038" y="4721225"/>
            <a:ext cx="5443537" cy="4471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10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en-US"/>
          </a:p>
        </p:txBody>
      </p:sp>
      <p:sp>
        <p:nvSpPr>
          <p:cNvPr id="410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4C5FB5B4-9F3D-474A-9F24-E7A61C245DBD}" type="slidenum">
              <a:rPr lang="en-US" altLang="en-US"/>
              <a:pPr/>
              <a:t>‹#›</a:t>
            </a:fld>
            <a:endParaRPr lang="en-US" altLang="en-US"/>
          </a:p>
        </p:txBody>
      </p:sp>
    </p:spTree>
    <p:extLst>
      <p:ext uri="{BB962C8B-B14F-4D97-AF65-F5344CB8AC3E}">
        <p14:creationId xmlns:p14="http://schemas.microsoft.com/office/powerpoint/2010/main" val="22635547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on the need to have OSH arrangements and caution on the effects if there is no action or poor OSH arrangements. Refer to impact on health workers during EVD and overall impact on country health system and economy.  OSH is an integral part of response and preparedness both. It is not an add on component. OSH needs to be managed at all levels of infrastructure and departments.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4</a:t>
            </a:fld>
            <a:endParaRPr lang="en-US"/>
          </a:p>
        </p:txBody>
      </p:sp>
    </p:spTree>
    <p:extLst>
      <p:ext uri="{BB962C8B-B14F-4D97-AF65-F5344CB8AC3E}">
        <p14:creationId xmlns:p14="http://schemas.microsoft.com/office/powerpoint/2010/main" val="1978255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Needle stick and other sharps pose highest risk of bloodborne pathogen infections risks to health workers, specially clinical care, laboratory, waste handlers etc. Emphasise</a:t>
            </a:r>
            <a:r>
              <a:rPr lang="en-GB" baseline="0" dirty="0"/>
              <a:t> the highest risk due to Hepatitis B, emphasise on need for incidents reporting, recording, investigation and case management through post exposure prophylaxis.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13</a:t>
            </a:fld>
            <a:endParaRPr lang="en-US"/>
          </a:p>
        </p:txBody>
      </p:sp>
    </p:spTree>
    <p:extLst>
      <p:ext uri="{BB962C8B-B14F-4D97-AF65-F5344CB8AC3E}">
        <p14:creationId xmlns:p14="http://schemas.microsoft.com/office/powerpoint/2010/main" val="2072337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the risks due to respiratory hazards </a:t>
            </a:r>
            <a:r>
              <a:rPr lang="en-GB" dirty="0" err="1"/>
              <a:t>e.g</a:t>
            </a:r>
            <a:r>
              <a:rPr lang="en-GB" dirty="0"/>
              <a:t> TB,</a:t>
            </a:r>
            <a:r>
              <a:rPr lang="en-GB" baseline="0" dirty="0"/>
              <a:t> Measles, Chickenpox </a:t>
            </a:r>
            <a:r>
              <a:rPr lang="en-GB" baseline="0" dirty="0" err="1"/>
              <a:t>etc</a:t>
            </a:r>
            <a:r>
              <a:rPr lang="en-GB" baseline="0" dirty="0"/>
              <a:t> to the health workers in clinical settings. Describe cough etiquettes and their importance, along with hand hygiene.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14</a:t>
            </a:fld>
            <a:endParaRPr lang="en-US"/>
          </a:p>
        </p:txBody>
      </p:sp>
    </p:spTree>
    <p:extLst>
      <p:ext uri="{BB962C8B-B14F-4D97-AF65-F5344CB8AC3E}">
        <p14:creationId xmlns:p14="http://schemas.microsoft.com/office/powerpoint/2010/main" val="14676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PEP is indicated in specific instances of exposures, not all exposures. Enlist these exposures as well as those that are with high risk of HIV infections.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15</a:t>
            </a:fld>
            <a:endParaRPr lang="en-US"/>
          </a:p>
        </p:txBody>
      </p:sp>
    </p:spTree>
    <p:extLst>
      <p:ext uri="{BB962C8B-B14F-4D97-AF65-F5344CB8AC3E}">
        <p14:creationId xmlns:p14="http://schemas.microsoft.com/office/powerpoint/2010/main" val="38191453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Briefly enumerate the steps of PEP, make participants realize the importance of early initiation, </a:t>
            </a:r>
            <a:r>
              <a:rPr lang="en-GB" dirty="0" err="1"/>
              <a:t>counseling</a:t>
            </a:r>
            <a:r>
              <a:rPr lang="en-GB" dirty="0"/>
              <a:t> on timely manner and complete follow up.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16</a:t>
            </a:fld>
            <a:endParaRPr lang="en-US"/>
          </a:p>
        </p:txBody>
      </p:sp>
    </p:spTree>
    <p:extLst>
      <p:ext uri="{BB962C8B-B14F-4D97-AF65-F5344CB8AC3E}">
        <p14:creationId xmlns:p14="http://schemas.microsoft.com/office/powerpoint/2010/main" val="1319396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Vector borne diseases such as malaria are very common in tropical and sub-tropical regions and </a:t>
            </a:r>
            <a:r>
              <a:rPr lang="en-GB" dirty="0" err="1"/>
              <a:t>psoe</a:t>
            </a:r>
            <a:r>
              <a:rPr lang="en-GB" dirty="0"/>
              <a:t> serious risk to emergency workers. </a:t>
            </a:r>
            <a:r>
              <a:rPr lang="en-GB" baseline="0" dirty="0"/>
              <a:t> Malaria chemoprophylaxis was strictly implemented during VBD response in West Africa.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17</a:t>
            </a:fld>
            <a:endParaRPr lang="en-US"/>
          </a:p>
        </p:txBody>
      </p:sp>
    </p:spTree>
    <p:extLst>
      <p:ext uri="{BB962C8B-B14F-4D97-AF65-F5344CB8AC3E}">
        <p14:creationId xmlns:p14="http://schemas.microsoft.com/office/powerpoint/2010/main" val="1343855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Water quality management is poor in many regions of the world and hence water borne diseases e.g. cholera, </a:t>
            </a:r>
            <a:r>
              <a:rPr lang="en-GB" dirty="0" err="1"/>
              <a:t>shigella</a:t>
            </a:r>
            <a:r>
              <a:rPr lang="en-GB" dirty="0"/>
              <a:t>, E.coli infections etc. may</a:t>
            </a:r>
            <a:r>
              <a:rPr lang="en-GB" baseline="0" dirty="0"/>
              <a:t> </a:t>
            </a:r>
            <a:r>
              <a:rPr lang="en-GB" baseline="0" dirty="0" err="1"/>
              <a:t>psoe</a:t>
            </a:r>
            <a:r>
              <a:rPr lang="en-GB" baseline="0" dirty="0"/>
              <a:t> risk to emergency workers.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18</a:t>
            </a:fld>
            <a:endParaRPr lang="en-US"/>
          </a:p>
        </p:txBody>
      </p:sp>
    </p:spTree>
    <p:extLst>
      <p:ext uri="{BB962C8B-B14F-4D97-AF65-F5344CB8AC3E}">
        <p14:creationId xmlns:p14="http://schemas.microsoft.com/office/powerpoint/2010/main" val="2177258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Water quality management is poor in many regions of the world and hence water borne diseases e.g. cholera, </a:t>
            </a:r>
            <a:r>
              <a:rPr lang="en-GB" dirty="0" err="1"/>
              <a:t>shigella</a:t>
            </a:r>
            <a:r>
              <a:rPr lang="en-GB" dirty="0"/>
              <a:t>, E.coli infections etc. may</a:t>
            </a:r>
            <a:r>
              <a:rPr lang="en-GB" baseline="0" dirty="0"/>
              <a:t> </a:t>
            </a:r>
            <a:r>
              <a:rPr lang="en-GB" baseline="0" dirty="0" err="1"/>
              <a:t>psoe</a:t>
            </a:r>
            <a:r>
              <a:rPr lang="en-GB" baseline="0" dirty="0"/>
              <a:t> risk to emergency workers.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19</a:t>
            </a:fld>
            <a:endParaRPr lang="en-US"/>
          </a:p>
        </p:txBody>
      </p:sp>
    </p:spTree>
    <p:extLst>
      <p:ext uri="{BB962C8B-B14F-4D97-AF65-F5344CB8AC3E}">
        <p14:creationId xmlns:p14="http://schemas.microsoft.com/office/powerpoint/2010/main" val="64329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Unsafe food poses risk in many parts of the world. WHO Has developed food safety program consisting of five key areas for controls.  Implementation of controls during food storage, processing, handling, preparation and serving provides</a:t>
            </a:r>
            <a:r>
              <a:rPr lang="en-GB" baseline="0" dirty="0"/>
              <a:t> better food safety than quality of prepared food by inspection and analysis and health surveillance of food handlers.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20</a:t>
            </a:fld>
            <a:endParaRPr lang="en-US"/>
          </a:p>
        </p:txBody>
      </p:sp>
    </p:spTree>
    <p:extLst>
      <p:ext uri="{BB962C8B-B14F-4D97-AF65-F5344CB8AC3E}">
        <p14:creationId xmlns:p14="http://schemas.microsoft.com/office/powerpoint/2010/main" val="763032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Heat stress poses health risk for  workers in  both indoor as well as outdoor work in communities. In specialized treatment facilities, use of PPE in hot climate can pose such risk as well as emergency response work outdoors in tropical and sub-tropical climate during day.  Impacts range from minor tiredness to life threatening</a:t>
            </a:r>
            <a:r>
              <a:rPr lang="en-GB" baseline="0" dirty="0"/>
              <a:t> illness such as coma. Self monitoring of hydration status through </a:t>
            </a:r>
            <a:r>
              <a:rPr lang="en-GB" baseline="0" dirty="0" err="1"/>
              <a:t>color</a:t>
            </a:r>
            <a:r>
              <a:rPr lang="en-GB" baseline="0" dirty="0"/>
              <a:t> and quantity of urine output is helpful.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21</a:t>
            </a:fld>
            <a:endParaRPr lang="en-US"/>
          </a:p>
        </p:txBody>
      </p:sp>
    </p:spTree>
    <p:extLst>
      <p:ext uri="{BB962C8B-B14F-4D97-AF65-F5344CB8AC3E}">
        <p14:creationId xmlns:p14="http://schemas.microsoft.com/office/powerpoint/2010/main" val="29977369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Preventive and control measures are needed at</a:t>
            </a:r>
            <a:r>
              <a:rPr lang="en-GB" baseline="0" dirty="0"/>
              <a:t> both organizational as well as personal level. At organizational level, supportive human resources policies and procedures are needed. At personal level, awareness of signs and symptoms of fatigue and measures for its management are needed.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22</a:t>
            </a:fld>
            <a:endParaRPr lang="en-US"/>
          </a:p>
        </p:txBody>
      </p:sp>
    </p:spTree>
    <p:extLst>
      <p:ext uri="{BB962C8B-B14F-4D97-AF65-F5344CB8AC3E}">
        <p14:creationId xmlns:p14="http://schemas.microsoft.com/office/powerpoint/2010/main" val="548137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Workers working in organizations associated with IHR implementation are at high risk for exposure and impacts of hazards. Though clinical service providers are at high risk of exposure to infections, yet other categories of workers e.g. transport, laboratories, workers at point of entry, ports and airports </a:t>
            </a:r>
            <a:r>
              <a:rPr lang="en-GB" dirty="0" err="1"/>
              <a:t>etc</a:t>
            </a:r>
            <a:r>
              <a:rPr lang="en-GB" dirty="0"/>
              <a:t> may be at risk.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5</a:t>
            </a:fld>
            <a:endParaRPr lang="en-US"/>
          </a:p>
        </p:txBody>
      </p:sp>
    </p:spTree>
    <p:extLst>
      <p:ext uri="{BB962C8B-B14F-4D97-AF65-F5344CB8AC3E}">
        <p14:creationId xmlns:p14="http://schemas.microsoft.com/office/powerpoint/2010/main" val="7307333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housekeeping programs are important to reduce the risks. PPEs such as footwear are last</a:t>
            </a:r>
            <a:r>
              <a:rPr lang="en-GB" baseline="0" dirty="0"/>
              <a:t> to be considered, only after and together with other controls.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23</a:t>
            </a:fld>
            <a:endParaRPr lang="en-US"/>
          </a:p>
        </p:txBody>
      </p:sp>
    </p:spTree>
    <p:extLst>
      <p:ext uri="{BB962C8B-B14F-4D97-AF65-F5344CB8AC3E}">
        <p14:creationId xmlns:p14="http://schemas.microsoft.com/office/powerpoint/2010/main" val="33393377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Road accidents are common in developing countries.</a:t>
            </a:r>
            <a:r>
              <a:rPr lang="en-GB" baseline="0" dirty="0"/>
              <a:t> The controls against road accidents are needed to cover vehicle, driver, procedures for driving and road conditions.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24</a:t>
            </a:fld>
            <a:endParaRPr lang="en-US"/>
          </a:p>
        </p:txBody>
      </p:sp>
    </p:spTree>
    <p:extLst>
      <p:ext uri="{BB962C8B-B14F-4D97-AF65-F5344CB8AC3E}">
        <p14:creationId xmlns:p14="http://schemas.microsoft.com/office/powerpoint/2010/main" val="17115257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Road accidents are common in developing countries.</a:t>
            </a:r>
            <a:r>
              <a:rPr lang="en-GB" baseline="0" dirty="0"/>
              <a:t> The controls against road accidents are needed to cover vehicle, driver, procedures for driving and road conditions.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25</a:t>
            </a:fld>
            <a:endParaRPr lang="en-US"/>
          </a:p>
        </p:txBody>
      </p:sp>
    </p:spTree>
    <p:extLst>
      <p:ext uri="{BB962C8B-B14F-4D97-AF65-F5344CB8AC3E}">
        <p14:creationId xmlns:p14="http://schemas.microsoft.com/office/powerpoint/2010/main" val="1737664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Manual handling of loads specially transfer of patients poses big risk</a:t>
            </a:r>
            <a:r>
              <a:rPr lang="en-GB" baseline="0" dirty="0"/>
              <a:t> of backache and injuries to workers, specially nursing and support staff in health facilities. Awkward postures and manual handling may also pose risks to search and rescue workers during hazardous incidents and natural disasters.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26</a:t>
            </a:fld>
            <a:endParaRPr lang="en-US"/>
          </a:p>
        </p:txBody>
      </p:sp>
    </p:spTree>
    <p:extLst>
      <p:ext uri="{BB962C8B-B14F-4D97-AF65-F5344CB8AC3E}">
        <p14:creationId xmlns:p14="http://schemas.microsoft.com/office/powerpoint/2010/main" val="42674451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Psychosocial stress is one of the major health risks during emergencies and can arise due to many factors e.g. fear of disease or hazard, unknown territories, work pressures, worries about family members, living and working conditions etc. Stress</a:t>
            </a:r>
            <a:r>
              <a:rPr lang="en-GB" baseline="0" dirty="0"/>
              <a:t> may be present before, during and after deployment.  Psychological support is essential.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27</a:t>
            </a:fld>
            <a:endParaRPr lang="en-US"/>
          </a:p>
        </p:txBody>
      </p:sp>
    </p:spTree>
    <p:extLst>
      <p:ext uri="{BB962C8B-B14F-4D97-AF65-F5344CB8AC3E}">
        <p14:creationId xmlns:p14="http://schemas.microsoft.com/office/powerpoint/2010/main" val="18730566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participants the control measures at different stages of deployment.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28</a:t>
            </a:fld>
            <a:endParaRPr lang="en-US"/>
          </a:p>
        </p:txBody>
      </p:sp>
    </p:spTree>
    <p:extLst>
      <p:ext uri="{BB962C8B-B14F-4D97-AF65-F5344CB8AC3E}">
        <p14:creationId xmlns:p14="http://schemas.microsoft.com/office/powerpoint/2010/main" val="301007205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Community violence is common during emergencies and outbreaks as happened during EVD outbreak in West Africa.  Communication with community during all stages of response is critical in raising awareness about what is the reason and what measures are being undertaken to manage emergency,</a:t>
            </a:r>
            <a:r>
              <a:rPr lang="en-GB" baseline="0" dirty="0"/>
              <a:t> providing opportunity for communities to raise concerns</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29</a:t>
            </a:fld>
            <a:endParaRPr lang="en-US"/>
          </a:p>
        </p:txBody>
      </p:sp>
    </p:spTree>
    <p:extLst>
      <p:ext uri="{BB962C8B-B14F-4D97-AF65-F5344CB8AC3E}">
        <p14:creationId xmlns:p14="http://schemas.microsoft.com/office/powerpoint/2010/main" val="3823929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Chemical incidents may occur due to release of gases, hazardous chemicals, spillage and</a:t>
            </a:r>
            <a:r>
              <a:rPr lang="en-GB" baseline="0" dirty="0"/>
              <a:t> explosions etc. The onset may be acute  e.g. release of gases e.g. chlorine, ammonia </a:t>
            </a:r>
            <a:r>
              <a:rPr lang="en-GB" baseline="0" dirty="0" err="1"/>
              <a:t>etc.or</a:t>
            </a:r>
            <a:r>
              <a:rPr lang="en-GB" baseline="0" dirty="0"/>
              <a:t> insidious e.g. spillage of hazardous chemicals on gradual basis, dumping of chemicals etc.  Technical information about hazard and availability of expert manpower is crucial.  Availability of direct reading equipment with the RRT is essential for their health and safety.</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30</a:t>
            </a:fld>
            <a:endParaRPr lang="en-US"/>
          </a:p>
        </p:txBody>
      </p:sp>
    </p:spTree>
    <p:extLst>
      <p:ext uri="{BB962C8B-B14F-4D97-AF65-F5344CB8AC3E}">
        <p14:creationId xmlns:p14="http://schemas.microsoft.com/office/powerpoint/2010/main" val="119684193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Response operations involve</a:t>
            </a:r>
            <a:r>
              <a:rPr lang="en-GB" baseline="0" dirty="0"/>
              <a:t> safe practices to be implemented in red and yellow zones as there is definite risk of exposure to hazard in red and there may be exposure risk in yellow zone. Monitoring of chemical concentration in atmosphere is important for zones delineation.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31</a:t>
            </a:fld>
            <a:endParaRPr lang="en-US"/>
          </a:p>
        </p:txBody>
      </p:sp>
    </p:spTree>
    <p:extLst>
      <p:ext uri="{BB962C8B-B14F-4D97-AF65-F5344CB8AC3E}">
        <p14:creationId xmlns:p14="http://schemas.microsoft.com/office/powerpoint/2010/main" val="26446706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 Initial approach to the incident scene must be dealt with use of highest level of PPE protection that may be later reduced, based on exposure concentrations of hazardous materials. </a:t>
            </a:r>
            <a:endParaRPr lang="en-US" dirty="0"/>
          </a:p>
          <a:p>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32</a:t>
            </a:fld>
            <a:endParaRPr lang="en-US"/>
          </a:p>
        </p:txBody>
      </p:sp>
    </p:spTree>
    <p:extLst>
      <p:ext uri="{BB962C8B-B14F-4D97-AF65-F5344CB8AC3E}">
        <p14:creationId xmlns:p14="http://schemas.microsoft.com/office/powerpoint/2010/main" val="2976204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various activities involved may expose</a:t>
            </a:r>
            <a:r>
              <a:rPr lang="en-GB" baseline="0" dirty="0"/>
              <a:t> the workers to infectious fluids, hazardous chemicals, radiation sources etc. Discuss with participants how such exposure can happen, explain the routes of exposure e.g. skin contact, inhalation, mucous membranes contact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6</a:t>
            </a:fld>
            <a:endParaRPr lang="en-US"/>
          </a:p>
        </p:txBody>
      </p:sp>
    </p:spTree>
    <p:extLst>
      <p:ext uri="{BB962C8B-B14F-4D97-AF65-F5344CB8AC3E}">
        <p14:creationId xmlns:p14="http://schemas.microsoft.com/office/powerpoint/2010/main" val="33064724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Decontamination is an integral component of OSH protection as well as emergency response in chemical incidents.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33</a:t>
            </a:fld>
            <a:endParaRPr lang="en-US"/>
          </a:p>
        </p:txBody>
      </p:sp>
    </p:spTree>
    <p:extLst>
      <p:ext uri="{BB962C8B-B14F-4D97-AF65-F5344CB8AC3E}">
        <p14:creationId xmlns:p14="http://schemas.microsoft.com/office/powerpoint/2010/main" val="7190327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Radiation exposure may occur due to accidental release of radiation from source e.g. nuclear plant, use of nuclear device such as “ dirty bomb”, accidental disposal of radiation material in general wastes or scrap, etc. Radiation can cause short term effects e.g. radiation sickness, burns etc. as well as long term adverse health impacts including cancers, congenital abnormalities in new born, impotence and sterility, etc.  Experts availability and guidance is crucial in radiation incidents response.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34</a:t>
            </a:fld>
            <a:endParaRPr lang="en-US"/>
          </a:p>
        </p:txBody>
      </p:sp>
    </p:spTree>
    <p:extLst>
      <p:ext uri="{BB962C8B-B14F-4D97-AF65-F5344CB8AC3E}">
        <p14:creationId xmlns:p14="http://schemas.microsoft.com/office/powerpoint/2010/main" val="37282968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Dead body handling during floods poses special risks of infectious diseases</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35</a:t>
            </a:fld>
            <a:endParaRPr lang="en-US"/>
          </a:p>
        </p:txBody>
      </p:sp>
    </p:spTree>
    <p:extLst>
      <p:ext uri="{BB962C8B-B14F-4D97-AF65-F5344CB8AC3E}">
        <p14:creationId xmlns:p14="http://schemas.microsoft.com/office/powerpoint/2010/main" val="291538939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Handling of dead bodies during floods must be governed by SOPs , availability of disinfection and PPE, and personnel trained in its implementation.</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36</a:t>
            </a:fld>
            <a:endParaRPr lang="en-US"/>
          </a:p>
        </p:txBody>
      </p:sp>
    </p:spTree>
    <p:extLst>
      <p:ext uri="{BB962C8B-B14F-4D97-AF65-F5344CB8AC3E}">
        <p14:creationId xmlns:p14="http://schemas.microsoft.com/office/powerpoint/2010/main" val="28890308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Handling of dead bodies during floods must be governed by SOPs , availability of disinfection and PPE, and personnel trained in its implementation.</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37</a:t>
            </a:fld>
            <a:endParaRPr lang="en-US"/>
          </a:p>
        </p:txBody>
      </p:sp>
    </p:spTree>
    <p:extLst>
      <p:ext uri="{BB962C8B-B14F-4D97-AF65-F5344CB8AC3E}">
        <p14:creationId xmlns:p14="http://schemas.microsoft.com/office/powerpoint/2010/main" val="31917668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Injuries</a:t>
            </a:r>
            <a:r>
              <a:rPr lang="en-GB" baseline="0" dirty="0"/>
              <a:t> to the emergency responders are serious health risks.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38</a:t>
            </a:fld>
            <a:endParaRPr lang="en-US"/>
          </a:p>
        </p:txBody>
      </p:sp>
    </p:spTree>
    <p:extLst>
      <p:ext uri="{BB962C8B-B14F-4D97-AF65-F5344CB8AC3E}">
        <p14:creationId xmlns:p14="http://schemas.microsoft.com/office/powerpoint/2010/main" val="24968879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protective actions need to be taken by the organization as well as by responders themselves.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39</a:t>
            </a:fld>
            <a:endParaRPr lang="en-US"/>
          </a:p>
        </p:txBody>
      </p:sp>
    </p:spTree>
    <p:extLst>
      <p:ext uri="{BB962C8B-B14F-4D97-AF65-F5344CB8AC3E}">
        <p14:creationId xmlns:p14="http://schemas.microsoft.com/office/powerpoint/2010/main" val="329464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various activities involved may expose</a:t>
            </a:r>
            <a:r>
              <a:rPr lang="en-GB" baseline="0" dirty="0"/>
              <a:t> the workers to infectious fluids, hazardous chemicals, radiation sources etc. Discuss with participants how such exposure can happen, explain the routes of exposure e.g. skin contact, inhalation, mucous membranes contact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7</a:t>
            </a:fld>
            <a:endParaRPr lang="en-US"/>
          </a:p>
        </p:txBody>
      </p:sp>
    </p:spTree>
    <p:extLst>
      <p:ext uri="{BB962C8B-B14F-4D97-AF65-F5344CB8AC3E}">
        <p14:creationId xmlns:p14="http://schemas.microsoft.com/office/powerpoint/2010/main" val="2892323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the participants the key categories</a:t>
            </a:r>
            <a:r>
              <a:rPr lang="en-GB" baseline="0" dirty="0"/>
              <a:t> of hazards e.g. biological, chemical, physical, mechanical and psychological. Give examples of situations where such hazards pose risk i.e. health facilities, communities, roads etc.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8</a:t>
            </a:fld>
            <a:endParaRPr lang="en-US"/>
          </a:p>
        </p:txBody>
      </p:sp>
    </p:spTree>
    <p:extLst>
      <p:ext uri="{BB962C8B-B14F-4D97-AF65-F5344CB8AC3E}">
        <p14:creationId xmlns:p14="http://schemas.microsoft.com/office/powerpoint/2010/main" val="3270736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an overview of various OSH controls that are available for prevention and control of biological hazards, giving examples of each.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9</a:t>
            </a:fld>
            <a:endParaRPr lang="en-US"/>
          </a:p>
        </p:txBody>
      </p:sp>
    </p:spTree>
    <p:extLst>
      <p:ext uri="{BB962C8B-B14F-4D97-AF65-F5344CB8AC3E}">
        <p14:creationId xmlns:p14="http://schemas.microsoft.com/office/powerpoint/2010/main" val="3272134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Enumerate</a:t>
            </a:r>
          </a:p>
          <a:p>
            <a:r>
              <a:rPr lang="en-GB" dirty="0"/>
              <a:t> the key elements of standard</a:t>
            </a:r>
            <a:r>
              <a:rPr lang="en-GB" baseline="0" dirty="0"/>
              <a:t> precautions. Explain the indications, method and benefits of hand hygiene. Explain relative benefits of </a:t>
            </a:r>
            <a:r>
              <a:rPr lang="en-GB" baseline="0" dirty="0" err="1"/>
              <a:t>hadsrub</a:t>
            </a:r>
            <a:r>
              <a:rPr lang="en-GB" baseline="0" dirty="0"/>
              <a:t> and soap and water hand washing.  Explain that hand hygiene needs a complete set of program, not an isolated approach.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10</a:t>
            </a:fld>
            <a:endParaRPr lang="en-US"/>
          </a:p>
        </p:txBody>
      </p:sp>
    </p:spTree>
    <p:extLst>
      <p:ext uri="{BB962C8B-B14F-4D97-AF65-F5344CB8AC3E}">
        <p14:creationId xmlns:p14="http://schemas.microsoft.com/office/powerpoint/2010/main" val="849122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May demonstrate to the participants the technique of hand hygiene using alcohol</a:t>
            </a:r>
            <a:r>
              <a:rPr lang="en-GB" baseline="0" dirty="0"/>
              <a:t> </a:t>
            </a:r>
            <a:r>
              <a:rPr lang="en-GB" baseline="0" dirty="0" err="1"/>
              <a:t>handsrub</a:t>
            </a:r>
            <a:r>
              <a:rPr lang="en-GB" baseline="0" dirty="0"/>
              <a:t> as well as hand washing with soap and water. Give the indications for each. Explain the importance of coverage of all parts of hands.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11</a:t>
            </a:fld>
            <a:endParaRPr lang="en-US"/>
          </a:p>
        </p:txBody>
      </p:sp>
    </p:spTree>
    <p:extLst>
      <p:ext uri="{BB962C8B-B14F-4D97-AF65-F5344CB8AC3E}">
        <p14:creationId xmlns:p14="http://schemas.microsoft.com/office/powerpoint/2010/main" val="592683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Glove</a:t>
            </a:r>
            <a:r>
              <a:rPr lang="en-GB" baseline="0" dirty="0"/>
              <a:t> usage is key in patient care and supportive activities. Use of glove has to be supported with other controls e.g. </a:t>
            </a:r>
            <a:r>
              <a:rPr lang="en-GB" baseline="0" dirty="0" err="1"/>
              <a:t>handhygiene</a:t>
            </a:r>
            <a:r>
              <a:rPr lang="en-GB" baseline="0" dirty="0"/>
              <a:t>, environmental cleaning etc. Correct method of donning and doffing of gloves is critical for OSH. </a:t>
            </a:r>
            <a:endParaRPr lang="en-US" dirty="0"/>
          </a:p>
        </p:txBody>
      </p:sp>
      <p:sp>
        <p:nvSpPr>
          <p:cNvPr id="4" name="Slide Number Placeholder 3"/>
          <p:cNvSpPr>
            <a:spLocks noGrp="1"/>
          </p:cNvSpPr>
          <p:nvPr>
            <p:ph type="sldNum" sz="quarter" idx="10"/>
          </p:nvPr>
        </p:nvSpPr>
        <p:spPr/>
        <p:txBody>
          <a:bodyPr/>
          <a:lstStyle/>
          <a:p>
            <a:fld id="{76F05BF2-96EE-449D-A51C-E464D18DCA53}" type="slidenum">
              <a:rPr lang="en-US" smtClean="0"/>
              <a:t>12</a:t>
            </a:fld>
            <a:endParaRPr lang="en-US"/>
          </a:p>
        </p:txBody>
      </p:sp>
    </p:spTree>
    <p:extLst>
      <p:ext uri="{BB962C8B-B14F-4D97-AF65-F5344CB8AC3E}">
        <p14:creationId xmlns:p14="http://schemas.microsoft.com/office/powerpoint/2010/main" val="3813679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smtClean="0"/>
            </a:lvl1pPr>
          </a:lstStyle>
          <a:p>
            <a:pPr>
              <a:defRPr/>
            </a:pPr>
            <a:fld id="{BE9A4883-64EB-4C5B-9D6C-EF4C8224603B}" type="slidenum">
              <a:rPr lang="en-US"/>
              <a:pPr>
                <a:defRPr/>
              </a:pPr>
              <a:t>‹#›</a:t>
            </a:fld>
            <a:endParaRPr lang="en-US"/>
          </a:p>
        </p:txBody>
      </p:sp>
    </p:spTree>
    <p:extLst>
      <p:ext uri="{BB962C8B-B14F-4D97-AF65-F5344CB8AC3E}">
        <p14:creationId xmlns:p14="http://schemas.microsoft.com/office/powerpoint/2010/main" val="54707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BD93AD5C-A72B-493C-B2A3-A338E1E690AC}" type="slidenum">
              <a:rPr lang="en-US"/>
              <a:pPr>
                <a:defRPr/>
              </a:pPr>
              <a:t>‹#›</a:t>
            </a:fld>
            <a:endParaRPr lang="en-US"/>
          </a:p>
        </p:txBody>
      </p:sp>
    </p:spTree>
    <p:extLst>
      <p:ext uri="{BB962C8B-B14F-4D97-AF65-F5344CB8AC3E}">
        <p14:creationId xmlns:p14="http://schemas.microsoft.com/office/powerpoint/2010/main" val="1069878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B5BAE9A-BD41-4178-8ADE-B4C4D20F9BE5}" type="slidenum">
              <a:rPr lang="en-US"/>
              <a:pPr>
                <a:defRPr/>
              </a:pPr>
              <a:t>‹#›</a:t>
            </a:fld>
            <a:endParaRPr lang="en-US"/>
          </a:p>
        </p:txBody>
      </p:sp>
    </p:spTree>
    <p:extLst>
      <p:ext uri="{BB962C8B-B14F-4D97-AF65-F5344CB8AC3E}">
        <p14:creationId xmlns:p14="http://schemas.microsoft.com/office/powerpoint/2010/main" val="12145584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p:txBody>
          <a:bodyPr/>
          <a:lstStyle>
            <a:lvl1pPr>
              <a:defRPr smtClean="0"/>
            </a:lvl1pPr>
          </a:lstStyle>
          <a:p>
            <a:pPr>
              <a:defRPr/>
            </a:pPr>
            <a:fld id="{840E46E6-2111-4765-A6A7-521FECD4B1A6}" type="slidenum">
              <a:rPr lang="en-US"/>
              <a:pPr>
                <a:defRPr/>
              </a:pPr>
              <a:t>‹#›</a:t>
            </a:fld>
            <a:endParaRPr lang="en-US"/>
          </a:p>
        </p:txBody>
      </p:sp>
    </p:spTree>
    <p:extLst>
      <p:ext uri="{BB962C8B-B14F-4D97-AF65-F5344CB8AC3E}">
        <p14:creationId xmlns:p14="http://schemas.microsoft.com/office/powerpoint/2010/main" val="41561856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4308631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5013005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DB746F3-57F1-48F0-8E42-D2C8F105A098}"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8586221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DB746F3-57F1-48F0-8E42-D2C8F105A098}"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319219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DB746F3-57F1-48F0-8E42-D2C8F105A098}"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15758878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DB746F3-57F1-48F0-8E42-D2C8F105A098}"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698791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B746F3-57F1-48F0-8E42-D2C8F105A098}"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898959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pPr>
              <a:defRPr/>
            </a:pPr>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smtClean="0"/>
            </a:lvl1pPr>
          </a:lstStyle>
          <a:p>
            <a:pPr>
              <a:defRPr/>
            </a:pPr>
            <a:fld id="{DF2C9739-29E4-41C1-A1F0-E51BB5A7E6F1}" type="slidenum">
              <a:rPr lang="en-US"/>
              <a:pPr>
                <a:defRPr/>
              </a:pPr>
              <a:t>‹#›</a:t>
            </a:fld>
            <a:endParaRPr lang="en-US"/>
          </a:p>
        </p:txBody>
      </p:sp>
    </p:spTree>
    <p:extLst>
      <p:ext uri="{BB962C8B-B14F-4D97-AF65-F5344CB8AC3E}">
        <p14:creationId xmlns:p14="http://schemas.microsoft.com/office/powerpoint/2010/main" val="12965381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703299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DB746F3-57F1-48F0-8E42-D2C8F105A098}"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731881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23206290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DB746F3-57F1-48F0-8E42-D2C8F105A098}"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BF8DC6B-101D-4D90-9BEE-AF2239FFA3F5}" type="slidenum">
              <a:rPr lang="en-GB" smtClean="0"/>
              <a:t>‹#›</a:t>
            </a:fld>
            <a:endParaRPr lang="en-GB"/>
          </a:p>
        </p:txBody>
      </p:sp>
    </p:spTree>
    <p:extLst>
      <p:ext uri="{BB962C8B-B14F-4D97-AF65-F5344CB8AC3E}">
        <p14:creationId xmlns:p14="http://schemas.microsoft.com/office/powerpoint/2010/main" val="3874261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pPr>
              <a:defRPr/>
            </a:pPr>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smtClean="0"/>
            </a:lvl1pPr>
          </a:lstStyle>
          <a:p>
            <a:pPr>
              <a:defRPr/>
            </a:pPr>
            <a:fld id="{CC593933-5760-4B91-9CB1-63B6333CF551}" type="slidenum">
              <a:rPr lang="en-US"/>
              <a:pPr>
                <a:defRPr/>
              </a:pPr>
              <a:t>‹#›</a:t>
            </a:fld>
            <a:endParaRPr lang="en-US"/>
          </a:p>
        </p:txBody>
      </p:sp>
    </p:spTree>
    <p:extLst>
      <p:ext uri="{BB962C8B-B14F-4D97-AF65-F5344CB8AC3E}">
        <p14:creationId xmlns:p14="http://schemas.microsoft.com/office/powerpoint/2010/main" val="2068228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EBB832C7-3C82-4946-A30F-D7D7B8194EB9}" type="slidenum">
              <a:rPr lang="en-US"/>
              <a:pPr>
                <a:defRPr/>
              </a:pPr>
              <a:t>‹#›</a:t>
            </a:fld>
            <a:endParaRPr lang="en-US"/>
          </a:p>
        </p:txBody>
      </p:sp>
    </p:spTree>
    <p:extLst>
      <p:ext uri="{BB962C8B-B14F-4D97-AF65-F5344CB8AC3E}">
        <p14:creationId xmlns:p14="http://schemas.microsoft.com/office/powerpoint/2010/main" val="634548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pPr>
              <a:defRPr/>
            </a:pPr>
            <a:fld id="{A07F5A30-8240-418B-BBB9-762AACD2B6ED}" type="slidenum">
              <a:rPr lang="en-US"/>
              <a:pPr>
                <a:defRPr/>
              </a:pPr>
              <a:t>‹#›</a:t>
            </a:fld>
            <a:endParaRPr lang="en-US"/>
          </a:p>
        </p:txBody>
      </p:sp>
    </p:spTree>
    <p:extLst>
      <p:ext uri="{BB962C8B-B14F-4D97-AF65-F5344CB8AC3E}">
        <p14:creationId xmlns:p14="http://schemas.microsoft.com/office/powerpoint/2010/main" val="2781679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pPr>
              <a:defRPr/>
            </a:pPr>
            <a:endParaRPr lang="en-US"/>
          </a:p>
        </p:txBody>
      </p:sp>
      <p:sp>
        <p:nvSpPr>
          <p:cNvPr id="8" name="Slide Number Placeholder 5"/>
          <p:cNvSpPr>
            <a:spLocks noGrp="1"/>
          </p:cNvSpPr>
          <p:nvPr>
            <p:ph type="sldNum" sz="quarter" idx="11"/>
          </p:nvPr>
        </p:nvSpPr>
        <p:spPr/>
        <p:txBody>
          <a:bodyPr/>
          <a:lstStyle>
            <a:lvl1pPr>
              <a:defRPr smtClean="0"/>
            </a:lvl1pPr>
          </a:lstStyle>
          <a:p>
            <a:pPr>
              <a:defRPr/>
            </a:pPr>
            <a:fld id="{058946A6-D8E6-4A9A-A64E-AB077D46529D}" type="slidenum">
              <a:rPr lang="en-US"/>
              <a:pPr>
                <a:defRPr/>
              </a:pPr>
              <a:t>‹#›</a:t>
            </a:fld>
            <a:endParaRPr lang="en-US"/>
          </a:p>
        </p:txBody>
      </p:sp>
    </p:spTree>
    <p:extLst>
      <p:ext uri="{BB962C8B-B14F-4D97-AF65-F5344CB8AC3E}">
        <p14:creationId xmlns:p14="http://schemas.microsoft.com/office/powerpoint/2010/main" val="4245926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pPr>
              <a:defRPr/>
            </a:pPr>
            <a:endParaRPr lang="en-US"/>
          </a:p>
        </p:txBody>
      </p:sp>
      <p:sp>
        <p:nvSpPr>
          <p:cNvPr id="4" name="Slide Number Placeholder 5"/>
          <p:cNvSpPr>
            <a:spLocks noGrp="1"/>
          </p:cNvSpPr>
          <p:nvPr>
            <p:ph type="sldNum" sz="quarter" idx="11"/>
          </p:nvPr>
        </p:nvSpPr>
        <p:spPr/>
        <p:txBody>
          <a:bodyPr/>
          <a:lstStyle>
            <a:lvl1pPr>
              <a:defRPr smtClean="0"/>
            </a:lvl1pPr>
          </a:lstStyle>
          <a:p>
            <a:pPr>
              <a:defRPr/>
            </a:pPr>
            <a:fld id="{C122F5F9-79F1-41F0-9EE7-E5808EBA112F}" type="slidenum">
              <a:rPr lang="en-US"/>
              <a:pPr>
                <a:defRPr/>
              </a:pPr>
              <a:t>‹#›</a:t>
            </a:fld>
            <a:endParaRPr lang="en-US"/>
          </a:p>
        </p:txBody>
      </p:sp>
    </p:spTree>
    <p:extLst>
      <p:ext uri="{BB962C8B-B14F-4D97-AF65-F5344CB8AC3E}">
        <p14:creationId xmlns:p14="http://schemas.microsoft.com/office/powerpoint/2010/main" val="3973083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pPr>
              <a:defRPr/>
            </a:pPr>
            <a:endParaRPr lang="en-US"/>
          </a:p>
        </p:txBody>
      </p:sp>
      <p:sp>
        <p:nvSpPr>
          <p:cNvPr id="3" name="Slide Number Placeholder 5"/>
          <p:cNvSpPr>
            <a:spLocks noGrp="1"/>
          </p:cNvSpPr>
          <p:nvPr>
            <p:ph type="sldNum" sz="quarter" idx="11"/>
          </p:nvPr>
        </p:nvSpPr>
        <p:spPr/>
        <p:txBody>
          <a:bodyPr/>
          <a:lstStyle>
            <a:lvl1pPr>
              <a:defRPr smtClean="0"/>
            </a:lvl1pPr>
          </a:lstStyle>
          <a:p>
            <a:pPr>
              <a:defRPr/>
            </a:pPr>
            <a:fld id="{7F4B5121-4964-4868-8A82-3D743F79902A}" type="slidenum">
              <a:rPr lang="en-US"/>
              <a:pPr>
                <a:defRPr/>
              </a:pPr>
              <a:t>‹#›</a:t>
            </a:fld>
            <a:endParaRPr lang="en-US"/>
          </a:p>
        </p:txBody>
      </p:sp>
    </p:spTree>
    <p:extLst>
      <p:ext uri="{BB962C8B-B14F-4D97-AF65-F5344CB8AC3E}">
        <p14:creationId xmlns:p14="http://schemas.microsoft.com/office/powerpoint/2010/main" val="33736059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pPr>
              <a:defRPr/>
            </a:pPr>
            <a:endParaRPr lang="en-US"/>
          </a:p>
        </p:txBody>
      </p:sp>
      <p:sp>
        <p:nvSpPr>
          <p:cNvPr id="6" name="Slide Number Placeholder 5"/>
          <p:cNvSpPr>
            <a:spLocks noGrp="1"/>
          </p:cNvSpPr>
          <p:nvPr>
            <p:ph type="sldNum" sz="quarter" idx="11"/>
          </p:nvPr>
        </p:nvSpPr>
        <p:spPr/>
        <p:txBody>
          <a:bodyPr/>
          <a:lstStyle>
            <a:lvl1pPr>
              <a:defRPr smtClean="0"/>
            </a:lvl1pPr>
          </a:lstStyle>
          <a:p>
            <a:pPr>
              <a:defRPr/>
            </a:pPr>
            <a:fld id="{CAE613DC-4583-468E-B11C-BFA6EEA834C9}" type="slidenum">
              <a:rPr lang="en-US"/>
              <a:pPr>
                <a:defRPr/>
              </a:pPr>
              <a:t>‹#›</a:t>
            </a:fld>
            <a:endParaRPr lang="en-US"/>
          </a:p>
        </p:txBody>
      </p:sp>
    </p:spTree>
    <p:extLst>
      <p:ext uri="{BB962C8B-B14F-4D97-AF65-F5344CB8AC3E}">
        <p14:creationId xmlns:p14="http://schemas.microsoft.com/office/powerpoint/2010/main" val="1202156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defRPr>
            </a:lvl1pPr>
          </a:lstStyle>
          <a:p>
            <a:pPr>
              <a:defRPr/>
            </a:pPr>
            <a:fld id="{F023CA5C-6A36-4E00-B69B-20CF574ABB6C}" type="slidenum">
              <a:rPr lang="en-US"/>
              <a:pPr>
                <a:defRPr/>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fld id="{3BA5DFF5-C0B1-4D2F-814C-8D2D34D01946}" type="slidenum">
              <a:rPr lang="en-US" sz="1600" smtClean="0">
                <a:solidFill>
                  <a:schemeClr val="bg1"/>
                </a:solidFill>
              </a:rPr>
              <a:pPr eaLnBrk="1" hangingPunct="1">
                <a:defRPr/>
              </a:pPr>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defRPr/>
            </a:pPr>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337848411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DB746F3-57F1-48F0-8E42-D2C8F105A098}"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BF8DC6B-101D-4D90-9BEE-AF2239FFA3F5}" type="slidenum">
              <a:rPr lang="en-GB" smtClean="0"/>
              <a:t>‹#›</a:t>
            </a:fld>
            <a:endParaRPr lang="en-GB"/>
          </a:p>
        </p:txBody>
      </p:sp>
    </p:spTree>
    <p:extLst>
      <p:ext uri="{BB962C8B-B14F-4D97-AF65-F5344CB8AC3E}">
        <p14:creationId xmlns:p14="http://schemas.microsoft.com/office/powerpoint/2010/main" val="868161896"/>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notesSlide" Target="../notesSlides/notesSlide8.xml"/><Relationship Id="rId7" Type="http://schemas.openxmlformats.org/officeDocument/2006/relationships/image" Target="../media/image5.emf"/><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4.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www.euro.who.int/__data/assets/pdf_file/0005/268772/Interim-Infection-Prevention-and-Control-Guidance-for-Care-of-Patients-with-Suspected-or-Confirmed-Filovirus-Haemorrhagic-Fever-in-Health-Care-Settings,-with-Focus-on-Ebola-Eng.pdf" TargetMode="External"/><Relationship Id="rId2" Type="http://schemas.openxmlformats.org/officeDocument/2006/relationships/hyperlink" Target="http://apps.who.int/ebola/sites/default/files/atoms/files/Ebola_PEC_Deploiement_healthandsafetyhandbook_Eng.pdf?ua=1" TargetMode="External"/><Relationship Id="rId1" Type="http://schemas.openxmlformats.org/officeDocument/2006/relationships/slideLayout" Target="../slideLayouts/slideLayout3.xml"/><Relationship Id="rId5" Type="http://schemas.openxmlformats.org/officeDocument/2006/relationships/hyperlink" Target="http://www.nj.gov/humanservices/dmhas/home/disaster/resources/SAMHSA_tips_4_disaster_responders.pdf" TargetMode="External"/><Relationship Id="rId4" Type="http://schemas.openxmlformats.org/officeDocument/2006/relationships/hyperlink" Target="http://www.who.int/hac/techguidance/ems/flood_cds/en/"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63888" y="260648"/>
            <a:ext cx="5508104" cy="1077218"/>
          </a:xfrm>
          <a:prstGeom prst="rect">
            <a:avLst/>
          </a:prstGeom>
        </p:spPr>
        <p:txBody>
          <a:bodyPr wrap="square">
            <a:spAutoFit/>
          </a:bodyPr>
          <a:lstStyle/>
          <a:p>
            <a:pPr algn="r"/>
            <a:r>
              <a:rPr lang="en-US" altLang="en-US" sz="3200" b="1" dirty="0">
                <a:solidFill>
                  <a:srgbClr val="002060"/>
                </a:solidFill>
                <a:latin typeface="Arial" panose="020B0604020202020204" pitchFamily="34" charset="0"/>
                <a:cs typeface="Arial" panose="020B0604020202020204" pitchFamily="34" charset="0"/>
              </a:rPr>
              <a:t>Rapid Response Teams </a:t>
            </a:r>
            <a:br>
              <a:rPr lang="en-US" altLang="en-US" sz="3200" b="1" dirty="0">
                <a:solidFill>
                  <a:srgbClr val="002060"/>
                </a:solidFill>
                <a:latin typeface="Arial" panose="020B0604020202020204" pitchFamily="34" charset="0"/>
                <a:cs typeface="Arial" panose="020B0604020202020204" pitchFamily="34" charset="0"/>
              </a:rPr>
            </a:br>
            <a:r>
              <a:rPr lang="en-US" altLang="en-US" sz="3200" b="1" dirty="0">
                <a:solidFill>
                  <a:srgbClr val="0070C0"/>
                </a:solidFill>
                <a:latin typeface="Arial" panose="020B0604020202020204" pitchFamily="34" charset="0"/>
                <a:cs typeface="Arial" panose="020B0604020202020204" pitchFamily="34" charset="0"/>
              </a:rPr>
              <a:t>Training</a:t>
            </a:r>
            <a:endParaRPr lang="en-US" sz="3200" dirty="0"/>
          </a:p>
        </p:txBody>
      </p:sp>
      <p:sp>
        <p:nvSpPr>
          <p:cNvPr id="6" name="Text Placeholder 5"/>
          <p:cNvSpPr>
            <a:spLocks noGrp="1"/>
          </p:cNvSpPr>
          <p:nvPr>
            <p:ph type="body" idx="1"/>
          </p:nvPr>
        </p:nvSpPr>
        <p:spPr>
          <a:xfrm>
            <a:off x="35496" y="5085184"/>
            <a:ext cx="7772400" cy="1026343"/>
          </a:xfrm>
        </p:spPr>
        <p:txBody>
          <a:bodyPr anchor="t">
            <a:normAutofit lnSpcReduction="10000"/>
          </a:bodyPr>
          <a:lstStyle/>
          <a:p>
            <a:r>
              <a:rPr lang="fr-FR" sz="3200" b="1" dirty="0">
                <a:solidFill>
                  <a:srgbClr val="002060"/>
                </a:solidFill>
              </a:rPr>
              <a:t>A5.1 </a:t>
            </a:r>
            <a:r>
              <a:rPr lang="fr-FR" sz="3200" b="1" dirty="0" err="1">
                <a:solidFill>
                  <a:srgbClr val="002060"/>
                </a:solidFill>
              </a:rPr>
              <a:t>Occupational</a:t>
            </a:r>
            <a:r>
              <a:rPr lang="fr-FR" sz="3200" b="1" dirty="0">
                <a:solidFill>
                  <a:srgbClr val="002060"/>
                </a:solidFill>
              </a:rPr>
              <a:t> </a:t>
            </a:r>
            <a:r>
              <a:rPr lang="fr-FR" sz="3200" b="1" dirty="0" err="1">
                <a:solidFill>
                  <a:srgbClr val="002060"/>
                </a:solidFill>
              </a:rPr>
              <a:t>Safety</a:t>
            </a:r>
            <a:r>
              <a:rPr lang="fr-FR" sz="3200" b="1" dirty="0">
                <a:solidFill>
                  <a:srgbClr val="002060"/>
                </a:solidFill>
              </a:rPr>
              <a:t> and Health (OSH) for Rapid Response Teams</a:t>
            </a:r>
            <a:endParaRPr lang="en-US" sz="3200" b="1" dirty="0">
              <a:solidFill>
                <a:srgbClr val="002060"/>
              </a:solidFill>
            </a:endParaRPr>
          </a:p>
        </p:txBody>
      </p:sp>
      <p:sp>
        <p:nvSpPr>
          <p:cNvPr id="2" name="TextBox 1">
            <a:extLst>
              <a:ext uri="{FF2B5EF4-FFF2-40B4-BE49-F238E27FC236}">
                <a16:creationId xmlns:a16="http://schemas.microsoft.com/office/drawing/2014/main" id="{FBC4D316-6BA2-40AF-ABA4-A7E3D1CE5342}"/>
              </a:ext>
            </a:extLst>
          </p:cNvPr>
          <p:cNvSpPr txBox="1"/>
          <p:nvPr/>
        </p:nvSpPr>
        <p:spPr>
          <a:xfrm>
            <a:off x="35496" y="6381328"/>
            <a:ext cx="1854995"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15/05/2018</a:t>
            </a:r>
            <a:endParaRPr lang="en-US" sz="1400" dirty="0">
              <a:solidFill>
                <a:srgbClr val="002060"/>
              </a:solidFill>
            </a:endParaRPr>
          </a:p>
        </p:txBody>
      </p:sp>
    </p:spTree>
    <p:extLst>
      <p:ext uri="{BB962C8B-B14F-4D97-AF65-F5344CB8AC3E}">
        <p14:creationId xmlns:p14="http://schemas.microsoft.com/office/powerpoint/2010/main" val="120179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 Standard Precautions-key elements</a:t>
            </a:r>
            <a:endParaRPr lang="en-US" sz="3200" b="1" dirty="0">
              <a:solidFill>
                <a:srgbClr val="002060"/>
              </a:solidFill>
            </a:endParaRPr>
          </a:p>
        </p:txBody>
      </p:sp>
      <p:sp>
        <p:nvSpPr>
          <p:cNvPr id="3" name="Content Placeholder 2"/>
          <p:cNvSpPr>
            <a:spLocks noGrp="1"/>
          </p:cNvSpPr>
          <p:nvPr>
            <p:ph sz="half" idx="1"/>
          </p:nvPr>
        </p:nvSpPr>
        <p:spPr/>
        <p:txBody>
          <a:bodyPr>
            <a:normAutofit/>
          </a:bodyPr>
          <a:lstStyle/>
          <a:p>
            <a:r>
              <a:rPr lang="en-GB" dirty="0"/>
              <a:t>Hand hygiene</a:t>
            </a:r>
          </a:p>
          <a:p>
            <a:r>
              <a:rPr lang="en-GB" dirty="0"/>
              <a:t>Gloves</a:t>
            </a:r>
          </a:p>
          <a:p>
            <a:r>
              <a:rPr lang="en-GB" dirty="0"/>
              <a:t>Facial protection (eyes, nose, mouth)</a:t>
            </a:r>
          </a:p>
          <a:p>
            <a:r>
              <a:rPr lang="en-GB" dirty="0"/>
              <a:t>Gown </a:t>
            </a:r>
          </a:p>
          <a:p>
            <a:r>
              <a:rPr lang="en-GB" dirty="0"/>
              <a:t>Prevention of needle-stick and injuries from other sharp instruments</a:t>
            </a:r>
          </a:p>
        </p:txBody>
      </p:sp>
      <p:sp>
        <p:nvSpPr>
          <p:cNvPr id="4" name="Content Placeholder 3"/>
          <p:cNvSpPr>
            <a:spLocks noGrp="1"/>
          </p:cNvSpPr>
          <p:nvPr>
            <p:ph sz="half" idx="2"/>
          </p:nvPr>
        </p:nvSpPr>
        <p:spPr/>
        <p:txBody>
          <a:bodyPr>
            <a:normAutofit/>
          </a:bodyPr>
          <a:lstStyle/>
          <a:p>
            <a:r>
              <a:rPr lang="en-GB" dirty="0"/>
              <a:t>Respiratory hygiene and cough etiquettes </a:t>
            </a:r>
            <a:endParaRPr lang="en-US" dirty="0"/>
          </a:p>
          <a:p>
            <a:r>
              <a:rPr lang="en-GB" dirty="0"/>
              <a:t>Environmental cleaning</a:t>
            </a:r>
          </a:p>
          <a:p>
            <a:r>
              <a:rPr lang="en-GB" dirty="0"/>
              <a:t>Linens</a:t>
            </a:r>
          </a:p>
          <a:p>
            <a:r>
              <a:rPr lang="en-GB" dirty="0"/>
              <a:t>Waste disposal</a:t>
            </a:r>
          </a:p>
          <a:p>
            <a:r>
              <a:rPr lang="en-GB" dirty="0"/>
              <a:t>Patient care equipment</a:t>
            </a:r>
            <a:endParaRPr lang="en-US" dirty="0"/>
          </a:p>
        </p:txBody>
      </p:sp>
    </p:spTree>
    <p:extLst>
      <p:ext uri="{BB962C8B-B14F-4D97-AF65-F5344CB8AC3E}">
        <p14:creationId xmlns:p14="http://schemas.microsoft.com/office/powerpoint/2010/main" val="2896680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1771"/>
            <a:ext cx="8229600" cy="1143000"/>
          </a:xfrm>
        </p:spPr>
        <p:txBody>
          <a:bodyPr>
            <a:normAutofit/>
          </a:bodyPr>
          <a:lstStyle/>
          <a:p>
            <a:r>
              <a:rPr lang="en-GB" sz="3200" b="1" dirty="0">
                <a:solidFill>
                  <a:srgbClr val="002060"/>
                </a:solidFill>
              </a:rPr>
              <a:t>Hand Hygiene</a:t>
            </a:r>
          </a:p>
        </p:txBody>
      </p:sp>
      <p:sp>
        <p:nvSpPr>
          <p:cNvPr id="3" name="Content Placeholder 2"/>
          <p:cNvSpPr>
            <a:spLocks noGrp="1"/>
          </p:cNvSpPr>
          <p:nvPr>
            <p:ph idx="1"/>
          </p:nvPr>
        </p:nvSpPr>
        <p:spPr>
          <a:xfrm>
            <a:off x="457200" y="1600200"/>
            <a:ext cx="2971800" cy="4525963"/>
          </a:xfrm>
        </p:spPr>
        <p:txBody>
          <a:bodyPr>
            <a:normAutofit fontScale="62500" lnSpcReduction="20000"/>
          </a:bodyPr>
          <a:lstStyle/>
          <a:p>
            <a:pPr marL="0" indent="0">
              <a:buNone/>
            </a:pPr>
            <a:r>
              <a:rPr lang="en-GB" b="1" dirty="0"/>
              <a:t>Summary technique: </a:t>
            </a:r>
            <a:endParaRPr lang="en-GB" dirty="0"/>
          </a:p>
          <a:p>
            <a:r>
              <a:rPr lang="en-US" dirty="0"/>
              <a:t>Hand washing (40–60 sec): wet hands and apply soap; rub all surfaces; rinse hands and dry thoroughly with a single use towel; use towel to turn off faucet. </a:t>
            </a:r>
          </a:p>
          <a:p>
            <a:endParaRPr lang="en-US" dirty="0"/>
          </a:p>
          <a:p>
            <a:r>
              <a:rPr lang="en-US" dirty="0"/>
              <a:t>Hand rubbing (20–30 sec): apply enough product to cover all areas of the hands; rub hands until dry. </a:t>
            </a:r>
            <a:endParaRPr lang="en-GB" dirty="0"/>
          </a:p>
          <a:p>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2806481262"/>
              </p:ext>
            </p:extLst>
          </p:nvPr>
        </p:nvGraphicFramePr>
        <p:xfrm>
          <a:off x="3505200" y="838200"/>
          <a:ext cx="1882775" cy="2662930"/>
        </p:xfrm>
        <a:graphic>
          <a:graphicData uri="http://schemas.openxmlformats.org/presentationml/2006/ole">
            <mc:AlternateContent xmlns:mc="http://schemas.openxmlformats.org/markup-compatibility/2006">
              <mc:Choice xmlns:v="urn:schemas-microsoft-com:vml" Requires="v">
                <p:oleObj spid="_x0000_s1116" name="Acrobat Document" r:id="rId4" imgW="8019987" imgH="11344050" progId="AcroExch.Document.7">
                  <p:embed/>
                </p:oleObj>
              </mc:Choice>
              <mc:Fallback>
                <p:oleObj name="Acrobat Document" r:id="rId4" imgW="8019987" imgH="11344050" progId="AcroExch.Document.7">
                  <p:embed/>
                  <p:pic>
                    <p:nvPicPr>
                      <p:cNvPr id="0" name=""/>
                      <p:cNvPicPr/>
                      <p:nvPr/>
                    </p:nvPicPr>
                    <p:blipFill>
                      <a:blip r:embed="rId5"/>
                      <a:stretch>
                        <a:fillRect/>
                      </a:stretch>
                    </p:blipFill>
                    <p:spPr>
                      <a:xfrm>
                        <a:off x="3505200" y="838200"/>
                        <a:ext cx="1882775" cy="2662930"/>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125532130"/>
              </p:ext>
            </p:extLst>
          </p:nvPr>
        </p:nvGraphicFramePr>
        <p:xfrm>
          <a:off x="6553200" y="228600"/>
          <a:ext cx="1958975" cy="2770705"/>
        </p:xfrm>
        <a:graphic>
          <a:graphicData uri="http://schemas.openxmlformats.org/presentationml/2006/ole">
            <mc:AlternateContent xmlns:mc="http://schemas.openxmlformats.org/markup-compatibility/2006">
              <mc:Choice xmlns:v="urn:schemas-microsoft-com:vml" Requires="v">
                <p:oleObj spid="_x0000_s1117" name="Acrobat Document" r:id="rId6" imgW="8019987" imgH="11344050" progId="AcroExch.Document.7">
                  <p:embed/>
                </p:oleObj>
              </mc:Choice>
              <mc:Fallback>
                <p:oleObj name="Acrobat Document" r:id="rId6" imgW="8019987" imgH="11344050" progId="AcroExch.Document.7">
                  <p:embed/>
                  <p:pic>
                    <p:nvPicPr>
                      <p:cNvPr id="0" name=""/>
                      <p:cNvPicPr/>
                      <p:nvPr/>
                    </p:nvPicPr>
                    <p:blipFill>
                      <a:blip r:embed="rId7"/>
                      <a:stretch>
                        <a:fillRect/>
                      </a:stretch>
                    </p:blipFill>
                    <p:spPr>
                      <a:xfrm>
                        <a:off x="6553200" y="228600"/>
                        <a:ext cx="1958975" cy="2770705"/>
                      </a:xfrm>
                      <a:prstGeom prst="rect">
                        <a:avLst/>
                      </a:prstGeom>
                    </p:spPr>
                  </p:pic>
                </p:oleObj>
              </mc:Fallback>
            </mc:AlternateContent>
          </a:graphicData>
        </a:graphic>
      </p:graphicFrame>
      <p:pic>
        <p:nvPicPr>
          <p:cNvPr id="6" name="Picture 2" descr="\\WIMS\HQ\GVA11\Home\mudgals\Desktop\blogpost_main_57[1].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24128" y="3140968"/>
            <a:ext cx="3024336" cy="276686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F4326B7-226E-43FF-AAF1-7D8C2DEC7054}"/>
              </a:ext>
            </a:extLst>
          </p:cNvPr>
          <p:cNvSpPr txBox="1"/>
          <p:nvPr/>
        </p:nvSpPr>
        <p:spPr>
          <a:xfrm>
            <a:off x="3429000" y="5847075"/>
            <a:ext cx="5607496" cy="246221"/>
          </a:xfrm>
          <a:prstGeom prst="rect">
            <a:avLst/>
          </a:prstGeom>
          <a:noFill/>
        </p:spPr>
        <p:txBody>
          <a:bodyPr wrap="square" rtlCol="0">
            <a:spAutoFit/>
          </a:bodyPr>
          <a:lstStyle/>
          <a:p>
            <a:r>
              <a:rPr lang="en-US" sz="1000" dirty="0"/>
              <a:t>WHO 2009, http://www.who.int/gpsc/5may/Hand_Hygiene_When_and_How_Leaflet.pdf?ua=1</a:t>
            </a:r>
          </a:p>
        </p:txBody>
      </p:sp>
    </p:spTree>
    <p:extLst>
      <p:ext uri="{BB962C8B-B14F-4D97-AF65-F5344CB8AC3E}">
        <p14:creationId xmlns:p14="http://schemas.microsoft.com/office/powerpoint/2010/main" val="110393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Personal Protective Equipment</a:t>
            </a:r>
          </a:p>
        </p:txBody>
      </p:sp>
      <p:sp>
        <p:nvSpPr>
          <p:cNvPr id="3" name="Content Placeholder 2"/>
          <p:cNvSpPr>
            <a:spLocks noGrp="1"/>
          </p:cNvSpPr>
          <p:nvPr>
            <p:ph idx="1"/>
          </p:nvPr>
        </p:nvSpPr>
        <p:spPr>
          <a:xfrm>
            <a:off x="457200" y="1600200"/>
            <a:ext cx="4648200" cy="4525963"/>
          </a:xfrm>
        </p:spPr>
        <p:txBody>
          <a:bodyPr>
            <a:normAutofit fontScale="85000" lnSpcReduction="20000"/>
          </a:bodyPr>
          <a:lstStyle/>
          <a:p>
            <a:pPr marL="0" indent="0">
              <a:buNone/>
            </a:pPr>
            <a:r>
              <a:rPr lang="en-US" sz="2400" b="1" dirty="0"/>
              <a:t>Gloves</a:t>
            </a:r>
          </a:p>
          <a:p>
            <a:r>
              <a:rPr lang="en-US" sz="2400" dirty="0"/>
              <a:t>Wear when touching blood, body fluids, secretions, excretions, mucous membranes, non-intact skin. </a:t>
            </a:r>
          </a:p>
          <a:p>
            <a:endParaRPr lang="en-US" sz="2400" dirty="0"/>
          </a:p>
          <a:p>
            <a:r>
              <a:rPr lang="en-US" sz="2400" dirty="0"/>
              <a:t>Change between tasks and procedures on the same patient after contact with potentially infectious material. </a:t>
            </a:r>
          </a:p>
          <a:p>
            <a:endParaRPr lang="en-US" sz="2400" dirty="0"/>
          </a:p>
          <a:p>
            <a:r>
              <a:rPr lang="en-US" sz="2400" dirty="0"/>
              <a:t>Remove after use, before touching non-contaminated items and surfaces, and before going to another patient. Perform hand hygiene immediately after removal. </a:t>
            </a:r>
            <a:endParaRPr lang="en-GB" sz="24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1200" y="1844824"/>
            <a:ext cx="2667000" cy="37790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extLst>
              <a:ext uri="{FF2B5EF4-FFF2-40B4-BE49-F238E27FC236}">
                <a16:creationId xmlns:a16="http://schemas.microsoft.com/office/drawing/2014/main" id="{46939960-0D39-49A7-ADE1-EF3E58CECF6E}"/>
              </a:ext>
            </a:extLst>
          </p:cNvPr>
          <p:cNvSpPr txBox="1"/>
          <p:nvPr/>
        </p:nvSpPr>
        <p:spPr>
          <a:xfrm>
            <a:off x="5076056" y="5805264"/>
            <a:ext cx="4073551" cy="246221"/>
          </a:xfrm>
          <a:prstGeom prst="rect">
            <a:avLst/>
          </a:prstGeom>
          <a:noFill/>
        </p:spPr>
        <p:txBody>
          <a:bodyPr wrap="none" rtlCol="0">
            <a:spAutoFit/>
          </a:bodyPr>
          <a:lstStyle/>
          <a:p>
            <a:r>
              <a:rPr lang="en-US" sz="1000" dirty="0"/>
              <a:t>WHO, http://www.who.int/csr/disease/ebola/put_on_ppequipment.pdf</a:t>
            </a:r>
          </a:p>
        </p:txBody>
      </p:sp>
    </p:spTree>
    <p:extLst>
      <p:ext uri="{BB962C8B-B14F-4D97-AF65-F5344CB8AC3E}">
        <p14:creationId xmlns:p14="http://schemas.microsoft.com/office/powerpoint/2010/main" val="3962764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Prevention of needle stick and injuries from other sharp instruments</a:t>
            </a:r>
            <a:endParaRPr lang="en-GB" sz="3200" b="1" dirty="0">
              <a:solidFill>
                <a:srgbClr val="002060"/>
              </a:solidFill>
            </a:endParaRPr>
          </a:p>
        </p:txBody>
      </p:sp>
      <p:sp>
        <p:nvSpPr>
          <p:cNvPr id="3" name="Content Placeholder 2"/>
          <p:cNvSpPr>
            <a:spLocks noGrp="1"/>
          </p:cNvSpPr>
          <p:nvPr>
            <p:ph idx="1"/>
          </p:nvPr>
        </p:nvSpPr>
        <p:spPr>
          <a:xfrm>
            <a:off x="457200" y="1600200"/>
            <a:ext cx="5410200" cy="4525963"/>
          </a:xfrm>
        </p:spPr>
        <p:txBody>
          <a:bodyPr>
            <a:normAutofit lnSpcReduction="10000"/>
          </a:bodyPr>
          <a:lstStyle/>
          <a:p>
            <a:pPr marL="0" indent="0">
              <a:buNone/>
            </a:pPr>
            <a:r>
              <a:rPr lang="en-GB" sz="2400" b="1" dirty="0"/>
              <a:t>Use care when: </a:t>
            </a:r>
            <a:endParaRPr lang="en-GB" sz="2400" dirty="0"/>
          </a:p>
          <a:p>
            <a:r>
              <a:rPr lang="en-US" sz="2400" dirty="0"/>
              <a:t>Handling needles, scalpels, and other sharp instruments or devices. </a:t>
            </a:r>
          </a:p>
          <a:p>
            <a:r>
              <a:rPr lang="en-GB" sz="2400" dirty="0"/>
              <a:t>Cleaning used instruments. </a:t>
            </a:r>
          </a:p>
          <a:p>
            <a:r>
              <a:rPr lang="en-US" sz="2400" dirty="0"/>
              <a:t>Disposing of used needles and other sharp instruments. </a:t>
            </a:r>
          </a:p>
          <a:p>
            <a:r>
              <a:rPr lang="en-US" sz="2400" dirty="0"/>
              <a:t>Use non-perforated containers for storage of used sharps.</a:t>
            </a:r>
          </a:p>
          <a:p>
            <a:r>
              <a:rPr lang="en-US" sz="2400" dirty="0"/>
              <a:t>Report incidents of needle pricks or cuts due to sharps- immediately and receive advise on post exposure prophylaxis. </a:t>
            </a:r>
          </a:p>
          <a:p>
            <a:endParaRPr lang="en-GB" sz="2400" dirty="0"/>
          </a:p>
        </p:txBody>
      </p:sp>
      <p:pic>
        <p:nvPicPr>
          <p:cNvPr id="6146" name="Picture 2" descr="\\WIMS\HQ\GVA11\Home\mudgals\Desktop\4SolutionsMedium[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23622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91260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200" b="1" dirty="0">
                <a:solidFill>
                  <a:srgbClr val="002060"/>
                </a:solidFill>
              </a:rPr>
            </a:br>
            <a:r>
              <a:rPr lang="en-US" sz="3200" b="1" dirty="0">
                <a:solidFill>
                  <a:srgbClr val="002060"/>
                </a:solidFill>
              </a:rPr>
              <a:t>Respiratory hygiene and cough etiquette</a:t>
            </a:r>
            <a:br>
              <a:rPr lang="en-GB" sz="3200" b="1" dirty="0">
                <a:solidFill>
                  <a:srgbClr val="002060"/>
                </a:solidFill>
              </a:rPr>
            </a:br>
            <a:endParaRPr lang="en-GB" sz="3200" b="1" dirty="0">
              <a:solidFill>
                <a:srgbClr val="002060"/>
              </a:solidFill>
            </a:endParaRPr>
          </a:p>
        </p:txBody>
      </p:sp>
      <p:sp>
        <p:nvSpPr>
          <p:cNvPr id="3" name="Content Placeholder 2"/>
          <p:cNvSpPr>
            <a:spLocks noGrp="1"/>
          </p:cNvSpPr>
          <p:nvPr>
            <p:ph idx="1"/>
          </p:nvPr>
        </p:nvSpPr>
        <p:spPr>
          <a:xfrm>
            <a:off x="457200" y="1676400"/>
            <a:ext cx="5562600" cy="4525963"/>
          </a:xfrm>
        </p:spPr>
        <p:txBody>
          <a:bodyPr>
            <a:normAutofit/>
          </a:bodyPr>
          <a:lstStyle/>
          <a:p>
            <a:pPr marL="0" indent="0">
              <a:buNone/>
            </a:pPr>
            <a:r>
              <a:rPr lang="en-US" sz="2400" b="1" dirty="0"/>
              <a:t>Persons with respiratory symptoms should apply source control measures: </a:t>
            </a:r>
            <a:endParaRPr lang="en-US" sz="2400" dirty="0"/>
          </a:p>
          <a:p>
            <a:r>
              <a:rPr lang="en-US" sz="2400" dirty="0"/>
              <a:t>Cover their nose and mouth when coughing/sneezing with tissue or mask</a:t>
            </a:r>
          </a:p>
          <a:p>
            <a:r>
              <a:rPr lang="en-US" sz="2400" dirty="0"/>
              <a:t>dispose of used tissues and masks, and </a:t>
            </a:r>
          </a:p>
          <a:p>
            <a:r>
              <a:rPr lang="en-US" sz="2400" dirty="0"/>
              <a:t>perform hand hygiene after contact with respiratory secretions. </a:t>
            </a:r>
            <a:endParaRPr lang="en-GB" sz="2400" dirty="0"/>
          </a:p>
        </p:txBody>
      </p:sp>
      <p:pic>
        <p:nvPicPr>
          <p:cNvPr id="7172" name="Picture 4" descr="Cover Your Cough Poster for Health Care Facilities - click to view lar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1981200"/>
            <a:ext cx="2387279" cy="282511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1A312F3-7740-4A97-B446-52D27958B510}"/>
              </a:ext>
            </a:extLst>
          </p:cNvPr>
          <p:cNvSpPr txBox="1"/>
          <p:nvPr/>
        </p:nvSpPr>
        <p:spPr>
          <a:xfrm>
            <a:off x="2046701" y="5847075"/>
            <a:ext cx="7205819" cy="246221"/>
          </a:xfrm>
          <a:prstGeom prst="rect">
            <a:avLst/>
          </a:prstGeom>
          <a:noFill/>
        </p:spPr>
        <p:txBody>
          <a:bodyPr wrap="none" rtlCol="0">
            <a:spAutoFit/>
          </a:bodyPr>
          <a:lstStyle/>
          <a:p>
            <a:r>
              <a:rPr lang="fr-FR" sz="1000" dirty="0" err="1"/>
              <a:t>Minessotta</a:t>
            </a:r>
            <a:r>
              <a:rPr lang="fr-FR" sz="1000" dirty="0"/>
              <a:t> </a:t>
            </a:r>
            <a:r>
              <a:rPr lang="fr-FR" sz="1000" dirty="0" err="1"/>
              <a:t>Department</a:t>
            </a:r>
            <a:r>
              <a:rPr lang="fr-FR" sz="1000" dirty="0"/>
              <a:t> of </a:t>
            </a:r>
            <a:r>
              <a:rPr lang="fr-FR" sz="1000" dirty="0" err="1"/>
              <a:t>Health</a:t>
            </a:r>
            <a:r>
              <a:rPr lang="fr-FR" sz="1000" dirty="0"/>
              <a:t>, http://www.health.state.mn.us/divs/idepc/dtopics/infectioncontrol/cover/hcp/cycphceng.pdf </a:t>
            </a:r>
            <a:endParaRPr lang="en-US" sz="1000" dirty="0"/>
          </a:p>
        </p:txBody>
      </p:sp>
    </p:spTree>
    <p:extLst>
      <p:ext uri="{BB962C8B-B14F-4D97-AF65-F5344CB8AC3E}">
        <p14:creationId xmlns:p14="http://schemas.microsoft.com/office/powerpoint/2010/main" val="8235037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Post Exposure Prophylaxis</a:t>
            </a:r>
            <a:endParaRPr lang="en-US" sz="3200" b="1" dirty="0">
              <a:solidFill>
                <a:srgbClr val="002060"/>
              </a:solidFill>
            </a:endParaRPr>
          </a:p>
        </p:txBody>
      </p:sp>
      <p:sp>
        <p:nvSpPr>
          <p:cNvPr id="3" name="Content Placeholder 2"/>
          <p:cNvSpPr>
            <a:spLocks noGrp="1"/>
          </p:cNvSpPr>
          <p:nvPr>
            <p:ph idx="1"/>
          </p:nvPr>
        </p:nvSpPr>
        <p:spPr/>
        <p:txBody>
          <a:bodyPr>
            <a:normAutofit/>
          </a:bodyPr>
          <a:lstStyle/>
          <a:p>
            <a:pPr lvl="0"/>
            <a:r>
              <a:rPr lang="en-GB" sz="2800" dirty="0"/>
              <a:t>Should be given as soon as possible, preferably within 72 hours of exposure.</a:t>
            </a:r>
          </a:p>
          <a:p>
            <a:pPr lvl="0"/>
            <a:r>
              <a:rPr lang="en-GB" sz="2800" dirty="0"/>
              <a:t>Required in sexual exposure and splashes to the eye, nose or oral cavity and bodily fluids e.g. blood, genital secretions etc.</a:t>
            </a:r>
          </a:p>
          <a:p>
            <a:pPr lvl="0"/>
            <a:r>
              <a:rPr lang="en-GB" sz="2800" dirty="0"/>
              <a:t>Not required when the exposed individual is already HIV positive,  source is established HIV negative and exposure to bodily fluids e.g. tears, non-blood-stained saliva, urine and sweat.</a:t>
            </a:r>
            <a:endParaRPr lang="en-US" sz="2800" dirty="0"/>
          </a:p>
          <a:p>
            <a:pPr lvl="0"/>
            <a:endParaRPr lang="en-US" sz="2800" dirty="0"/>
          </a:p>
          <a:p>
            <a:endParaRPr lang="en-US" sz="2800" dirty="0"/>
          </a:p>
        </p:txBody>
      </p:sp>
    </p:spTree>
    <p:extLst>
      <p:ext uri="{BB962C8B-B14F-4D97-AF65-F5344CB8AC3E}">
        <p14:creationId xmlns:p14="http://schemas.microsoft.com/office/powerpoint/2010/main" val="16412946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Post Exposure Prophylaxis-steps</a:t>
            </a:r>
            <a:endParaRPr lang="en-US" sz="3200" b="1" dirty="0">
              <a:solidFill>
                <a:srgbClr val="002060"/>
              </a:solidFill>
            </a:endParaRPr>
          </a:p>
        </p:txBody>
      </p:sp>
      <p:sp>
        <p:nvSpPr>
          <p:cNvPr id="3" name="Content Placeholder 2"/>
          <p:cNvSpPr>
            <a:spLocks noGrp="1"/>
          </p:cNvSpPr>
          <p:nvPr>
            <p:ph idx="1"/>
          </p:nvPr>
        </p:nvSpPr>
        <p:spPr/>
        <p:txBody>
          <a:bodyPr>
            <a:noAutofit/>
          </a:bodyPr>
          <a:lstStyle/>
          <a:p>
            <a:pPr lvl="0">
              <a:buFont typeface="Arial" panose="020B0604020202020204" pitchFamily="34" charset="0"/>
              <a:buChar char="•"/>
            </a:pPr>
            <a:r>
              <a:rPr lang="en-GB" sz="2000" dirty="0"/>
              <a:t>Provide first aid immediately </a:t>
            </a:r>
            <a:endParaRPr lang="en-US" sz="2000" dirty="0"/>
          </a:p>
          <a:p>
            <a:pPr lvl="0"/>
            <a:r>
              <a:rPr lang="en-GB" sz="2000" dirty="0"/>
              <a:t>Assess exposure for potential HIV or other blood-borne infections. </a:t>
            </a:r>
            <a:endParaRPr lang="en-US" sz="2000" dirty="0"/>
          </a:p>
          <a:p>
            <a:pPr lvl="0"/>
            <a:r>
              <a:rPr lang="en-GB" sz="2000" dirty="0"/>
              <a:t>Test the exposure source for HIV, hepatitis B and C infection. </a:t>
            </a:r>
            <a:endParaRPr lang="en-US" sz="2000" dirty="0"/>
          </a:p>
          <a:p>
            <a:pPr lvl="0"/>
            <a:r>
              <a:rPr lang="en-GB" sz="2000" dirty="0"/>
              <a:t>Test the health worker who was exposed and provide counselling and care referral.</a:t>
            </a:r>
            <a:endParaRPr lang="en-US" sz="2000" dirty="0"/>
          </a:p>
          <a:p>
            <a:pPr lvl="0"/>
            <a:r>
              <a:rPr lang="en-GB" sz="2000" dirty="0"/>
              <a:t>Maintain confidentiality of both health worker and patient.</a:t>
            </a:r>
            <a:endParaRPr lang="en-US" sz="2000" dirty="0"/>
          </a:p>
          <a:p>
            <a:pPr lvl="0"/>
            <a:r>
              <a:rPr lang="en-GB" sz="2000" dirty="0"/>
              <a:t>Ensure follow-up testing and clinical evaluation.</a:t>
            </a:r>
            <a:endParaRPr lang="en-US" sz="2000" dirty="0"/>
          </a:p>
          <a:p>
            <a:pPr lvl="0"/>
            <a:r>
              <a:rPr lang="en-GB" sz="2000" dirty="0"/>
              <a:t>Provide PEP if needed, with counselling.</a:t>
            </a:r>
            <a:endParaRPr lang="en-US" sz="2000" dirty="0"/>
          </a:p>
          <a:p>
            <a:pPr lvl="0"/>
            <a:r>
              <a:rPr lang="en-GB" sz="2000" dirty="0"/>
              <a:t>Analyse cases of exposure to improve practice.</a:t>
            </a:r>
            <a:endParaRPr lang="en-US" sz="2000" dirty="0"/>
          </a:p>
          <a:p>
            <a:pPr lvl="0"/>
            <a:r>
              <a:rPr lang="en-GB" sz="2000" dirty="0"/>
              <a:t>Have an established compensation procedure in the event of claims. </a:t>
            </a:r>
            <a:endParaRPr lang="en-US" sz="2000" dirty="0"/>
          </a:p>
        </p:txBody>
      </p:sp>
    </p:spTree>
    <p:extLst>
      <p:ext uri="{BB962C8B-B14F-4D97-AF65-F5344CB8AC3E}">
        <p14:creationId xmlns:p14="http://schemas.microsoft.com/office/powerpoint/2010/main" val="3314571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Vector born diseases prevention and controls</a:t>
            </a:r>
            <a:endParaRPr lang="en-US" sz="3200" b="1" dirty="0">
              <a:solidFill>
                <a:srgbClr val="002060"/>
              </a:solidFill>
            </a:endParaRPr>
          </a:p>
        </p:txBody>
      </p:sp>
      <p:sp>
        <p:nvSpPr>
          <p:cNvPr id="3" name="Content Placeholder 2"/>
          <p:cNvSpPr>
            <a:spLocks noGrp="1"/>
          </p:cNvSpPr>
          <p:nvPr>
            <p:ph idx="1"/>
          </p:nvPr>
        </p:nvSpPr>
        <p:spPr/>
        <p:txBody>
          <a:bodyPr>
            <a:normAutofit fontScale="77500" lnSpcReduction="20000"/>
          </a:bodyPr>
          <a:lstStyle/>
          <a:p>
            <a:pPr lvl="0" hangingPunct="0"/>
            <a:r>
              <a:rPr lang="en-GB" dirty="0"/>
              <a:t>Malaria chemoprophylaxis before, during and after the deployment, as advised by medical professional; </a:t>
            </a:r>
            <a:endParaRPr lang="en-US" dirty="0"/>
          </a:p>
          <a:p>
            <a:pPr lvl="0" hangingPunct="0"/>
            <a:r>
              <a:rPr lang="en-GB" dirty="0"/>
              <a:t>Wearing long-sleeved clothes; </a:t>
            </a:r>
            <a:endParaRPr lang="en-US" dirty="0"/>
          </a:p>
          <a:p>
            <a:pPr lvl="0" hangingPunct="0"/>
            <a:r>
              <a:rPr lang="en-GB" dirty="0"/>
              <a:t>Use of insect repellent day and night; </a:t>
            </a:r>
            <a:endParaRPr lang="en-US" dirty="0"/>
          </a:p>
          <a:p>
            <a:pPr lvl="0" hangingPunct="0"/>
            <a:r>
              <a:rPr lang="en-GB" dirty="0"/>
              <a:t>Sleeping under an insecticide-impregnated bednet; </a:t>
            </a:r>
            <a:endParaRPr lang="en-US" dirty="0"/>
          </a:p>
          <a:p>
            <a:pPr lvl="0" hangingPunct="0"/>
            <a:r>
              <a:rPr lang="en-GB" dirty="0"/>
              <a:t>Awareness of malaria, dengue and other VBDs  symptoms</a:t>
            </a:r>
            <a:endParaRPr lang="en-US" dirty="0"/>
          </a:p>
          <a:p>
            <a:pPr lvl="0" hangingPunct="0"/>
            <a:r>
              <a:rPr lang="en-GB" dirty="0"/>
              <a:t>Consultation with a doctor within 24 hours of onset of fever; </a:t>
            </a:r>
            <a:endParaRPr lang="en-US" dirty="0"/>
          </a:p>
          <a:p>
            <a:pPr lvl="0" hangingPunct="0"/>
            <a:r>
              <a:rPr lang="en-GB" dirty="0"/>
              <a:t>Availability of  standby treatment for malaria.</a:t>
            </a:r>
            <a:endParaRPr lang="en-US" dirty="0"/>
          </a:p>
          <a:p>
            <a:endParaRPr lang="en-US" dirty="0"/>
          </a:p>
        </p:txBody>
      </p:sp>
    </p:spTree>
    <p:extLst>
      <p:ext uri="{BB962C8B-B14F-4D97-AF65-F5344CB8AC3E}">
        <p14:creationId xmlns:p14="http://schemas.microsoft.com/office/powerpoint/2010/main" val="3450212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Controls against water born diseases (1)</a:t>
            </a:r>
            <a:endParaRPr lang="en-US" sz="3200" b="1" dirty="0">
              <a:solidFill>
                <a:srgbClr val="002060"/>
              </a:solidFill>
            </a:endParaRPr>
          </a:p>
        </p:txBody>
      </p:sp>
      <p:sp>
        <p:nvSpPr>
          <p:cNvPr id="3" name="Content Placeholder 2"/>
          <p:cNvSpPr>
            <a:spLocks noGrp="1"/>
          </p:cNvSpPr>
          <p:nvPr>
            <p:ph idx="1"/>
          </p:nvPr>
        </p:nvSpPr>
        <p:spPr/>
        <p:txBody>
          <a:bodyPr>
            <a:normAutofit/>
          </a:bodyPr>
          <a:lstStyle/>
          <a:p>
            <a:pPr lvl="0"/>
            <a:r>
              <a:rPr lang="en-GB" sz="2800" dirty="0"/>
              <a:t>Avoid use of unsafe water if water quality cannot be ensured.</a:t>
            </a:r>
            <a:endParaRPr lang="en-US" sz="2800" dirty="0"/>
          </a:p>
          <a:p>
            <a:pPr lvl="0"/>
            <a:r>
              <a:rPr lang="en-GB" sz="2800" dirty="0"/>
              <a:t>Avoid unpasteurized juices and ice made from untreated water.</a:t>
            </a:r>
            <a:endParaRPr lang="en-US" sz="2800" dirty="0"/>
          </a:p>
          <a:p>
            <a:pPr lvl="0"/>
            <a:r>
              <a:rPr lang="en-GB" sz="2800" dirty="0"/>
              <a:t>Avoid salads or other uncooked meals that may have been washed or prepared with unsafe water.</a:t>
            </a:r>
            <a:endParaRPr lang="en-US" sz="2800" dirty="0"/>
          </a:p>
        </p:txBody>
      </p:sp>
    </p:spTree>
    <p:extLst>
      <p:ext uri="{BB962C8B-B14F-4D97-AF65-F5344CB8AC3E}">
        <p14:creationId xmlns:p14="http://schemas.microsoft.com/office/powerpoint/2010/main" val="14652499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Controls against water born diseases</a:t>
            </a:r>
            <a:endParaRPr lang="en-US" sz="3200" b="1" dirty="0">
              <a:solidFill>
                <a:srgbClr val="002060"/>
              </a:solidFill>
            </a:endParaRPr>
          </a:p>
        </p:txBody>
      </p:sp>
      <p:sp>
        <p:nvSpPr>
          <p:cNvPr id="3" name="Content Placeholder 2"/>
          <p:cNvSpPr>
            <a:spLocks noGrp="1"/>
          </p:cNvSpPr>
          <p:nvPr>
            <p:ph idx="1"/>
          </p:nvPr>
        </p:nvSpPr>
        <p:spPr/>
        <p:txBody>
          <a:bodyPr>
            <a:normAutofit/>
          </a:bodyPr>
          <a:lstStyle/>
          <a:p>
            <a:pPr lvl="0"/>
            <a:r>
              <a:rPr lang="en-GB" sz="2800" dirty="0"/>
              <a:t>Drink water that has been boiled, filtered and/or treated with chlorine or iodine and stored in clean containers.</a:t>
            </a:r>
            <a:endParaRPr lang="en-US" sz="2800" dirty="0"/>
          </a:p>
          <a:p>
            <a:pPr lvl="0"/>
            <a:r>
              <a:rPr lang="en-GB" sz="2800" dirty="0"/>
              <a:t>Drink bottled water and carbonated bottled beverages only from sealed, tamper-proof containers and pasteurized/canned juices and pasteurized milk.</a:t>
            </a:r>
            <a:endParaRPr lang="en-US" sz="2800" dirty="0"/>
          </a:p>
          <a:p>
            <a:pPr lvl="0"/>
            <a:r>
              <a:rPr lang="en-GB" sz="2800" dirty="0"/>
              <a:t>Drink coffee and tea made from boiled water and served and stored in clean containers.</a:t>
            </a:r>
            <a:endParaRPr lang="en-US" sz="2800" dirty="0"/>
          </a:p>
          <a:p>
            <a:endParaRPr lang="en-US" sz="2800" dirty="0"/>
          </a:p>
        </p:txBody>
      </p:sp>
    </p:spTree>
    <p:extLst>
      <p:ext uri="{BB962C8B-B14F-4D97-AF65-F5344CB8AC3E}">
        <p14:creationId xmlns:p14="http://schemas.microsoft.com/office/powerpoint/2010/main" val="259382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a:solidFill>
                  <a:srgbClr val="002060"/>
                </a:solidFill>
              </a:rPr>
              <a:t>Learning objectives</a:t>
            </a:r>
            <a:endParaRPr lang="en-US" sz="3200" b="1" dirty="0">
              <a:solidFill>
                <a:srgbClr val="002060"/>
              </a:solidFill>
            </a:endParaRPr>
          </a:p>
        </p:txBody>
      </p:sp>
      <p:sp>
        <p:nvSpPr>
          <p:cNvPr id="3" name="Content Placeholder 2"/>
          <p:cNvSpPr>
            <a:spLocks noGrp="1"/>
          </p:cNvSpPr>
          <p:nvPr>
            <p:ph idx="1"/>
          </p:nvPr>
        </p:nvSpPr>
        <p:spPr/>
        <p:txBody>
          <a:bodyPr/>
          <a:lstStyle/>
          <a:p>
            <a:pPr marL="0" indent="0">
              <a:buNone/>
            </a:pPr>
            <a:r>
              <a:rPr lang="en-US" sz="2400" dirty="0">
                <a:solidFill>
                  <a:srgbClr val="002060"/>
                </a:solidFill>
              </a:rPr>
              <a:t>At the end of this session you should be able to: </a:t>
            </a:r>
          </a:p>
          <a:p>
            <a:pPr>
              <a:buFont typeface="Arial" panose="020B0604020202020204" pitchFamily="34" charset="0"/>
              <a:buChar char="•"/>
            </a:pPr>
            <a:r>
              <a:rPr lang="en-US" sz="2400" dirty="0">
                <a:solidFill>
                  <a:srgbClr val="002060"/>
                </a:solidFill>
              </a:rPr>
              <a:t>Explain the purpose of OSH, its need and rationale in emergencies </a:t>
            </a:r>
          </a:p>
          <a:p>
            <a:pPr>
              <a:buFont typeface="Arial" panose="020B0604020202020204" pitchFamily="34" charset="0"/>
              <a:buChar char="•"/>
            </a:pPr>
            <a:r>
              <a:rPr lang="en-US" sz="2400" dirty="0">
                <a:solidFill>
                  <a:srgbClr val="002060"/>
                </a:solidFill>
              </a:rPr>
              <a:t>Identify population at risk and ways in which response personnel can be exposed to hazards</a:t>
            </a:r>
          </a:p>
          <a:p>
            <a:pPr>
              <a:buFont typeface="Arial" panose="020B0604020202020204" pitchFamily="34" charset="0"/>
              <a:buChar char="•"/>
            </a:pPr>
            <a:r>
              <a:rPr lang="en-US" sz="2400" dirty="0">
                <a:solidFill>
                  <a:srgbClr val="002060"/>
                </a:solidFill>
              </a:rPr>
              <a:t>List down major occupational safety and health hazards in outbreak response and related control measures</a:t>
            </a:r>
          </a:p>
          <a:p>
            <a:pPr marL="0" indent="0">
              <a:buNone/>
            </a:pPr>
            <a:endParaRPr lang="en-US" sz="2800" dirty="0">
              <a:solidFill>
                <a:srgbClr val="002060"/>
              </a:solidFill>
            </a:endParaRPr>
          </a:p>
        </p:txBody>
      </p:sp>
    </p:spTree>
    <p:extLst>
      <p:ext uri="{BB962C8B-B14F-4D97-AF65-F5344CB8AC3E}">
        <p14:creationId xmlns:p14="http://schemas.microsoft.com/office/powerpoint/2010/main" val="225258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Food safety controls</a:t>
            </a:r>
            <a:endParaRPr lang="en-US" sz="3200" b="1" dirty="0">
              <a:solidFill>
                <a:srgbClr val="002060"/>
              </a:solidFill>
            </a:endParaRPr>
          </a:p>
        </p:txBody>
      </p:sp>
      <p:sp>
        <p:nvSpPr>
          <p:cNvPr id="3" name="Content Placeholder 2"/>
          <p:cNvSpPr>
            <a:spLocks noGrp="1"/>
          </p:cNvSpPr>
          <p:nvPr>
            <p:ph idx="1"/>
          </p:nvPr>
        </p:nvSpPr>
        <p:spPr/>
        <p:txBody>
          <a:bodyPr/>
          <a:lstStyle/>
          <a:p>
            <a:pPr marL="0" indent="0">
              <a:buNone/>
            </a:pPr>
            <a:r>
              <a:rPr lang="en-GB" b="1" dirty="0"/>
              <a:t>WHO 5 keys to food safety: </a:t>
            </a:r>
          </a:p>
          <a:p>
            <a:r>
              <a:rPr lang="en-GB" dirty="0"/>
              <a:t>Keep food preparation areas clean</a:t>
            </a:r>
            <a:endParaRPr lang="en-GB" b="1" dirty="0"/>
          </a:p>
          <a:p>
            <a:r>
              <a:rPr lang="en-GB" dirty="0"/>
              <a:t>Separate of raw and cooked food</a:t>
            </a:r>
            <a:endParaRPr lang="en-GB" b="1" dirty="0"/>
          </a:p>
          <a:p>
            <a:r>
              <a:rPr lang="en-GB" dirty="0"/>
              <a:t>Thorough cooking of food</a:t>
            </a:r>
          </a:p>
          <a:p>
            <a:r>
              <a:rPr lang="en-GB" dirty="0"/>
              <a:t>Keep food at safe temperatures</a:t>
            </a:r>
          </a:p>
          <a:p>
            <a:r>
              <a:rPr lang="en-GB" dirty="0"/>
              <a:t>Use safe water and raw materials</a:t>
            </a:r>
            <a:endParaRPr lang="en-GB" b="1" dirty="0"/>
          </a:p>
          <a:p>
            <a:endParaRPr lang="en-US" dirty="0"/>
          </a:p>
        </p:txBody>
      </p:sp>
    </p:spTree>
    <p:extLst>
      <p:ext uri="{BB962C8B-B14F-4D97-AF65-F5344CB8AC3E}">
        <p14:creationId xmlns:p14="http://schemas.microsoft.com/office/powerpoint/2010/main" val="3632099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002060"/>
                </a:solidFill>
              </a:rPr>
              <a:t>3. Osh controls in Physical hazards:</a:t>
            </a:r>
            <a:br>
              <a:rPr lang="en-US" sz="3200" b="1" dirty="0">
                <a:solidFill>
                  <a:srgbClr val="002060"/>
                </a:solidFill>
              </a:rPr>
            </a:br>
            <a:r>
              <a:rPr lang="en-US" sz="3200" b="1" dirty="0">
                <a:solidFill>
                  <a:srgbClr val="002060"/>
                </a:solidFill>
              </a:rPr>
              <a:t>Heat Stress</a:t>
            </a:r>
          </a:p>
        </p:txBody>
      </p:sp>
      <p:sp>
        <p:nvSpPr>
          <p:cNvPr id="3" name="Content Placeholder 2"/>
          <p:cNvSpPr>
            <a:spLocks noGrp="1"/>
          </p:cNvSpPr>
          <p:nvPr>
            <p:ph idx="1"/>
          </p:nvPr>
        </p:nvSpPr>
        <p:spPr/>
        <p:txBody>
          <a:bodyPr>
            <a:normAutofit fontScale="85000" lnSpcReduction="20000"/>
          </a:bodyPr>
          <a:lstStyle/>
          <a:p>
            <a:pPr lvl="0"/>
            <a:r>
              <a:rPr lang="en-US" dirty="0"/>
              <a:t>Ensure that healthcare workers follow an </a:t>
            </a:r>
            <a:r>
              <a:rPr lang="en-US" dirty="0">
                <a:solidFill>
                  <a:srgbClr val="00B0F0"/>
                </a:solidFill>
              </a:rPr>
              <a:t>acclimatization schedule </a:t>
            </a:r>
            <a:r>
              <a:rPr lang="en-US" dirty="0"/>
              <a:t>by gradually increasing their time spent wearing PPE in a hot environment.</a:t>
            </a:r>
          </a:p>
          <a:p>
            <a:pPr lvl="0"/>
            <a:r>
              <a:rPr lang="en-US" dirty="0"/>
              <a:t>Help healthcare workers stay </a:t>
            </a:r>
            <a:r>
              <a:rPr lang="en-US" dirty="0">
                <a:solidFill>
                  <a:srgbClr val="00B0F0"/>
                </a:solidFill>
              </a:rPr>
              <a:t>well hydrated</a:t>
            </a:r>
            <a:r>
              <a:rPr lang="en-US" dirty="0"/>
              <a:t>, watch for signs and symptoms of heat-related illnesses in themselves and their co-workers, and take time to </a:t>
            </a:r>
            <a:r>
              <a:rPr lang="en-US" dirty="0">
                <a:solidFill>
                  <a:srgbClr val="00B0F0"/>
                </a:solidFill>
              </a:rPr>
              <a:t>rest and cool down</a:t>
            </a:r>
            <a:r>
              <a:rPr lang="en-US" dirty="0"/>
              <a:t>.</a:t>
            </a:r>
          </a:p>
          <a:p>
            <a:pPr lvl="0"/>
            <a:r>
              <a:rPr lang="en-US" dirty="0"/>
              <a:t>Create an environment in which healthcare workers are able to keep well hydrated, are </a:t>
            </a:r>
            <a:r>
              <a:rPr lang="en-US" dirty="0">
                <a:solidFill>
                  <a:srgbClr val="00B0F0"/>
                </a:solidFill>
              </a:rPr>
              <a:t>monitored for signs and symptoms </a:t>
            </a:r>
            <a:r>
              <a:rPr lang="en-US" dirty="0"/>
              <a:t>of heat-related illnesses, and can have proper </a:t>
            </a:r>
            <a:r>
              <a:rPr lang="en-US" dirty="0">
                <a:solidFill>
                  <a:srgbClr val="00B0F0"/>
                </a:solidFill>
              </a:rPr>
              <a:t>rest breaks</a:t>
            </a:r>
            <a:r>
              <a:rPr lang="en-US" dirty="0"/>
              <a:t>. </a:t>
            </a:r>
          </a:p>
          <a:p>
            <a:endParaRPr lang="en-US" dirty="0"/>
          </a:p>
        </p:txBody>
      </p:sp>
    </p:spTree>
    <p:extLst>
      <p:ext uri="{BB962C8B-B14F-4D97-AF65-F5344CB8AC3E}">
        <p14:creationId xmlns:p14="http://schemas.microsoft.com/office/powerpoint/2010/main" val="38696107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Fatigue </a:t>
            </a:r>
          </a:p>
        </p:txBody>
      </p:sp>
      <p:sp>
        <p:nvSpPr>
          <p:cNvPr id="3" name="Content Placeholder 2"/>
          <p:cNvSpPr>
            <a:spLocks noGrp="1"/>
          </p:cNvSpPr>
          <p:nvPr>
            <p:ph idx="1"/>
          </p:nvPr>
        </p:nvSpPr>
        <p:spPr/>
        <p:txBody>
          <a:bodyPr>
            <a:normAutofit fontScale="77500" lnSpcReduction="20000"/>
          </a:bodyPr>
          <a:lstStyle/>
          <a:p>
            <a:pPr marL="0" lvl="0" indent="0">
              <a:buNone/>
            </a:pPr>
            <a:r>
              <a:rPr lang="en-US" b="1" dirty="0">
                <a:solidFill>
                  <a:srgbClr val="00B0F0"/>
                </a:solidFill>
              </a:rPr>
              <a:t>Education</a:t>
            </a:r>
          </a:p>
          <a:p>
            <a:pPr lvl="0">
              <a:buFont typeface="Arial" panose="020B0604020202020204" pitchFamily="34" charset="0"/>
              <a:buChar char="•"/>
            </a:pPr>
            <a:r>
              <a:rPr lang="en-US" dirty="0"/>
              <a:t>Provide information on signs, symptoms, and health effects of fatigue, as well as deployment preparedness training. </a:t>
            </a:r>
          </a:p>
          <a:p>
            <a:pPr marL="0" lvl="0" indent="0">
              <a:buNone/>
            </a:pPr>
            <a:r>
              <a:rPr lang="en-US" b="1" dirty="0">
                <a:solidFill>
                  <a:srgbClr val="00B0F0"/>
                </a:solidFill>
              </a:rPr>
              <a:t>Advance Planning</a:t>
            </a:r>
          </a:p>
          <a:p>
            <a:pPr lvl="0">
              <a:buFont typeface="Arial" panose="020B0604020202020204" pitchFamily="34" charset="0"/>
              <a:buChar char="•"/>
            </a:pPr>
            <a:r>
              <a:rPr lang="en-US" dirty="0"/>
              <a:t>Ensure contingency planning for incident mobilization e.g., roles of advance incident management teams. Support services critical for managing fatigue require advanced planning. </a:t>
            </a:r>
          </a:p>
          <a:p>
            <a:pPr marL="0" lvl="0" indent="0">
              <a:buNone/>
            </a:pPr>
            <a:r>
              <a:rPr lang="en-US" b="1" dirty="0">
                <a:solidFill>
                  <a:srgbClr val="00B0F0"/>
                </a:solidFill>
              </a:rPr>
              <a:t>Work Hours and Rest Periods</a:t>
            </a:r>
          </a:p>
          <a:p>
            <a:pPr lvl="0">
              <a:buFont typeface="Arial" panose="020B0604020202020204" pitchFamily="34" charset="0"/>
              <a:buChar char="•"/>
            </a:pPr>
            <a:r>
              <a:rPr lang="en-US" dirty="0"/>
              <a:t>Policies regarding duration of deployments, work hours, work shift rotation, and rest breaks during each phase of an operation. </a:t>
            </a:r>
          </a:p>
          <a:p>
            <a:endParaRPr lang="en-US" dirty="0"/>
          </a:p>
        </p:txBody>
      </p:sp>
    </p:spTree>
    <p:extLst>
      <p:ext uri="{BB962C8B-B14F-4D97-AF65-F5344CB8AC3E}">
        <p14:creationId xmlns:p14="http://schemas.microsoft.com/office/powerpoint/2010/main" val="354076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Slips, trips and falls (STF)</a:t>
            </a:r>
            <a:endParaRPr lang="en-US" sz="3200" b="1" dirty="0">
              <a:solidFill>
                <a:srgbClr val="002060"/>
              </a:solidFill>
            </a:endParaRPr>
          </a:p>
        </p:txBody>
      </p:sp>
      <p:sp>
        <p:nvSpPr>
          <p:cNvPr id="3" name="Content Placeholder 2"/>
          <p:cNvSpPr>
            <a:spLocks noGrp="1"/>
          </p:cNvSpPr>
          <p:nvPr>
            <p:ph idx="1"/>
          </p:nvPr>
        </p:nvSpPr>
        <p:spPr/>
        <p:txBody>
          <a:bodyPr>
            <a:normAutofit fontScale="92500" lnSpcReduction="20000"/>
          </a:bodyPr>
          <a:lstStyle/>
          <a:p>
            <a:pPr marL="0" indent="0">
              <a:buNone/>
            </a:pPr>
            <a:r>
              <a:rPr lang="en-GB" b="1" dirty="0"/>
              <a:t>Key OSH controls against STF include:</a:t>
            </a:r>
          </a:p>
          <a:p>
            <a:pPr lvl="0"/>
            <a:r>
              <a:rPr lang="en-GB" dirty="0"/>
              <a:t>Good housekeeping</a:t>
            </a:r>
            <a:endParaRPr lang="en-US" dirty="0"/>
          </a:p>
          <a:p>
            <a:pPr lvl="0"/>
            <a:r>
              <a:rPr lang="en-GB" dirty="0"/>
              <a:t>Cleaning and maintenance</a:t>
            </a:r>
            <a:endParaRPr lang="en-US" dirty="0"/>
          </a:p>
          <a:p>
            <a:pPr lvl="0"/>
            <a:r>
              <a:rPr lang="en-GB" dirty="0"/>
              <a:t>Lighting</a:t>
            </a:r>
          </a:p>
          <a:p>
            <a:pPr lvl="0"/>
            <a:r>
              <a:rPr lang="en-GB" dirty="0"/>
              <a:t>Walking surfaces maintenance</a:t>
            </a:r>
          </a:p>
          <a:p>
            <a:pPr lvl="0"/>
            <a:r>
              <a:rPr lang="en-GB" dirty="0"/>
              <a:t>Spillages management</a:t>
            </a:r>
          </a:p>
          <a:p>
            <a:pPr lvl="0"/>
            <a:r>
              <a:rPr lang="en-GB" dirty="0"/>
              <a:t>Obstructions removal</a:t>
            </a:r>
          </a:p>
          <a:p>
            <a:pPr lvl="0"/>
            <a:r>
              <a:rPr lang="en-GB" dirty="0"/>
              <a:t>Trailing cables removal</a:t>
            </a:r>
            <a:endParaRPr lang="en-US" dirty="0"/>
          </a:p>
          <a:p>
            <a:pPr lvl="0"/>
            <a:r>
              <a:rPr lang="en-GB" dirty="0"/>
              <a:t>Appropriate Footwear for different works</a:t>
            </a:r>
          </a:p>
        </p:txBody>
      </p:sp>
    </p:spTree>
    <p:extLst>
      <p:ext uri="{BB962C8B-B14F-4D97-AF65-F5344CB8AC3E}">
        <p14:creationId xmlns:p14="http://schemas.microsoft.com/office/powerpoint/2010/main" val="33346700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GB" sz="3200" b="1" dirty="0">
                <a:solidFill>
                  <a:srgbClr val="002060"/>
                </a:solidFill>
              </a:rPr>
              <a:t>OSH controls against road accidents (1)</a:t>
            </a:r>
            <a:endParaRPr lang="en-US" sz="3200" b="1" dirty="0">
              <a:solidFill>
                <a:srgbClr val="002060"/>
              </a:solidFill>
            </a:endParaRPr>
          </a:p>
        </p:txBody>
      </p:sp>
      <p:sp>
        <p:nvSpPr>
          <p:cNvPr id="3" name="Content Placeholder 2"/>
          <p:cNvSpPr>
            <a:spLocks noGrp="1"/>
          </p:cNvSpPr>
          <p:nvPr>
            <p:ph idx="1"/>
          </p:nvPr>
        </p:nvSpPr>
        <p:spPr>
          <a:xfrm>
            <a:off x="381000" y="1143000"/>
            <a:ext cx="5763986" cy="4906963"/>
          </a:xfrm>
        </p:spPr>
        <p:txBody>
          <a:bodyPr>
            <a:noAutofit/>
          </a:bodyPr>
          <a:lstStyle/>
          <a:p>
            <a:pPr lvl="0">
              <a:buFont typeface="Arial" panose="020B0604020202020204" pitchFamily="34" charset="0"/>
              <a:buChar char="•"/>
            </a:pPr>
            <a:r>
              <a:rPr lang="en-GB" sz="2400" dirty="0"/>
              <a:t>Vehicle </a:t>
            </a:r>
            <a:r>
              <a:rPr lang="en-GB" sz="2400" dirty="0">
                <a:solidFill>
                  <a:srgbClr val="00B0F0"/>
                </a:solidFill>
              </a:rPr>
              <a:t>selection criteria </a:t>
            </a:r>
            <a:r>
              <a:rPr lang="en-GB" sz="2400" dirty="0"/>
              <a:t>e.g. good driver access/visibility considered while purchase. </a:t>
            </a:r>
            <a:endParaRPr lang="en-US" sz="2400" dirty="0"/>
          </a:p>
          <a:p>
            <a:pPr lvl="0"/>
            <a:r>
              <a:rPr lang="en-GB" sz="2400" dirty="0"/>
              <a:t>Vehicles</a:t>
            </a:r>
            <a:r>
              <a:rPr lang="en-GB" sz="2400" dirty="0">
                <a:solidFill>
                  <a:srgbClr val="00B0F0"/>
                </a:solidFill>
              </a:rPr>
              <a:t> maintained </a:t>
            </a:r>
            <a:r>
              <a:rPr lang="en-GB" sz="2400" dirty="0"/>
              <a:t>in good condition. </a:t>
            </a:r>
            <a:endParaRPr lang="en-US" sz="2400" dirty="0"/>
          </a:p>
          <a:p>
            <a:pPr lvl="0"/>
            <a:r>
              <a:rPr lang="en-GB" sz="2400" dirty="0"/>
              <a:t>Reversing aids such as reverse horn, mirror etc. </a:t>
            </a:r>
          </a:p>
          <a:p>
            <a:r>
              <a:rPr lang="en-GB" sz="2400" dirty="0">
                <a:solidFill>
                  <a:srgbClr val="00B0F0"/>
                </a:solidFill>
              </a:rPr>
              <a:t>Speed limits </a:t>
            </a:r>
            <a:r>
              <a:rPr lang="en-GB" sz="2400" dirty="0"/>
              <a:t>set as per regulatory requirements and followed </a:t>
            </a:r>
          </a:p>
          <a:p>
            <a:pPr lvl="0"/>
            <a:r>
              <a:rPr lang="en-GB" sz="2400" dirty="0"/>
              <a:t>Reversing controlled through proper parking. </a:t>
            </a:r>
            <a:endParaRPr lang="en-US" sz="2400" dirty="0"/>
          </a:p>
          <a:p>
            <a:pPr lvl="0"/>
            <a:r>
              <a:rPr lang="en-GB" sz="2400" dirty="0"/>
              <a:t>Drivers in </a:t>
            </a:r>
            <a:r>
              <a:rPr lang="en-GB" sz="2400" dirty="0">
                <a:solidFill>
                  <a:srgbClr val="00B0F0"/>
                </a:solidFill>
              </a:rPr>
              <a:t>safe position </a:t>
            </a:r>
            <a:r>
              <a:rPr lang="en-GB" sz="2400" dirty="0"/>
              <a:t>during loading of  materials. </a:t>
            </a:r>
            <a:endParaRPr lang="en-US" sz="2400" dirty="0"/>
          </a:p>
          <a:p>
            <a:endParaRPr lang="en-GB" sz="2400" dirty="0"/>
          </a:p>
          <a:p>
            <a:endParaRPr lang="en-GB" sz="2400" dirty="0"/>
          </a:p>
          <a:p>
            <a:endParaRPr lang="en-US" sz="24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986" y="2743200"/>
            <a:ext cx="2438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352928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GB" sz="3200" b="1" dirty="0">
                <a:solidFill>
                  <a:srgbClr val="002060"/>
                </a:solidFill>
              </a:rPr>
              <a:t>OSH controls against road accidents (2)</a:t>
            </a:r>
            <a:endParaRPr lang="en-US" sz="3200" b="1" dirty="0">
              <a:solidFill>
                <a:srgbClr val="002060"/>
              </a:solidFill>
            </a:endParaRPr>
          </a:p>
        </p:txBody>
      </p:sp>
      <p:sp>
        <p:nvSpPr>
          <p:cNvPr id="3" name="Content Placeholder 2"/>
          <p:cNvSpPr>
            <a:spLocks noGrp="1"/>
          </p:cNvSpPr>
          <p:nvPr>
            <p:ph idx="1"/>
          </p:nvPr>
        </p:nvSpPr>
        <p:spPr>
          <a:xfrm>
            <a:off x="381000" y="1143000"/>
            <a:ext cx="5410200" cy="4906963"/>
          </a:xfrm>
        </p:spPr>
        <p:txBody>
          <a:bodyPr>
            <a:noAutofit/>
          </a:bodyPr>
          <a:lstStyle/>
          <a:p>
            <a:pPr lvl="0">
              <a:buFont typeface="Arial" panose="020B0604020202020204" pitchFamily="34" charset="0"/>
              <a:buChar char="•"/>
            </a:pPr>
            <a:r>
              <a:rPr lang="en-GB" sz="2400" dirty="0"/>
              <a:t>Prohibition on </a:t>
            </a:r>
            <a:r>
              <a:rPr lang="en-GB" sz="2400" dirty="0">
                <a:solidFill>
                  <a:srgbClr val="00B0F0"/>
                </a:solidFill>
              </a:rPr>
              <a:t>mobile use </a:t>
            </a:r>
            <a:r>
              <a:rPr lang="en-GB" sz="2400" dirty="0"/>
              <a:t>while driving </a:t>
            </a:r>
            <a:endParaRPr lang="en-US" sz="2400" dirty="0"/>
          </a:p>
          <a:p>
            <a:pPr lvl="0"/>
            <a:r>
              <a:rPr lang="en-GB" sz="2400" dirty="0"/>
              <a:t>Compulsory use of </a:t>
            </a:r>
            <a:r>
              <a:rPr lang="en-GB" sz="2400" dirty="0">
                <a:solidFill>
                  <a:srgbClr val="00B0F0"/>
                </a:solidFill>
              </a:rPr>
              <a:t>seat belts- drivers, riders</a:t>
            </a:r>
          </a:p>
          <a:p>
            <a:pPr lvl="0"/>
            <a:r>
              <a:rPr lang="en-GB" sz="2400" dirty="0"/>
              <a:t>Incidents reporting system</a:t>
            </a:r>
          </a:p>
          <a:p>
            <a:pPr lvl="0"/>
            <a:r>
              <a:rPr lang="en-GB" sz="2400" dirty="0">
                <a:solidFill>
                  <a:srgbClr val="00B0F0"/>
                </a:solidFill>
              </a:rPr>
              <a:t>Competent drivers </a:t>
            </a:r>
            <a:r>
              <a:rPr lang="en-GB" sz="2400" dirty="0"/>
              <a:t>are employed and monitored </a:t>
            </a:r>
          </a:p>
          <a:p>
            <a:r>
              <a:rPr lang="en-GB" sz="2400" dirty="0"/>
              <a:t>The drivers have </a:t>
            </a:r>
            <a:r>
              <a:rPr lang="en-GB" sz="2400" dirty="0">
                <a:solidFill>
                  <a:srgbClr val="00B0F0"/>
                </a:solidFill>
              </a:rPr>
              <a:t>proper authorization </a:t>
            </a:r>
            <a:r>
              <a:rPr lang="en-GB" sz="2400" dirty="0"/>
              <a:t>for driving</a:t>
            </a:r>
            <a:endParaRPr lang="en-US" sz="2400" dirty="0"/>
          </a:p>
          <a:p>
            <a:pPr lvl="0"/>
            <a:r>
              <a:rPr lang="en-GB" sz="2400" dirty="0"/>
              <a:t>Pedestrians are aware and use designated walkways. </a:t>
            </a:r>
            <a:endParaRPr lang="en-US" sz="2400" dirty="0"/>
          </a:p>
          <a:p>
            <a:pPr lvl="0"/>
            <a:endParaRPr lang="en-US" sz="2400" dirty="0"/>
          </a:p>
          <a:p>
            <a:endParaRPr lang="en-GB" sz="2400" dirty="0"/>
          </a:p>
          <a:p>
            <a:endParaRPr lang="en-GB" sz="2400" dirty="0"/>
          </a:p>
          <a:p>
            <a:endParaRPr lang="en-US" sz="24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4986" y="2743200"/>
            <a:ext cx="2438400"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50841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Ergonomic hazards: control measures</a:t>
            </a:r>
          </a:p>
        </p:txBody>
      </p:sp>
      <p:sp>
        <p:nvSpPr>
          <p:cNvPr id="3" name="Content Placeholder 2"/>
          <p:cNvSpPr>
            <a:spLocks noGrp="1"/>
          </p:cNvSpPr>
          <p:nvPr>
            <p:ph idx="1"/>
          </p:nvPr>
        </p:nvSpPr>
        <p:spPr>
          <a:xfrm>
            <a:off x="457200" y="1484784"/>
            <a:ext cx="8229600" cy="3989040"/>
          </a:xfrm>
        </p:spPr>
        <p:txBody>
          <a:bodyPr>
            <a:noAutofit/>
          </a:bodyPr>
          <a:lstStyle/>
          <a:p>
            <a:pPr marL="0" lvl="0" indent="0">
              <a:buNone/>
            </a:pPr>
            <a:r>
              <a:rPr lang="en-US" sz="2000" b="1" dirty="0">
                <a:solidFill>
                  <a:srgbClr val="00B0F0"/>
                </a:solidFill>
              </a:rPr>
              <a:t>Manual handling of loads</a:t>
            </a:r>
          </a:p>
          <a:p>
            <a:pPr lvl="0">
              <a:buFont typeface="Arial" panose="020B0604020202020204" pitchFamily="34" charset="0"/>
              <a:buChar char="•"/>
            </a:pPr>
            <a:r>
              <a:rPr lang="en-US" sz="2000" dirty="0"/>
              <a:t>Lifting patients, bodies or materials pose risks of back injuries to healthcare personnel and should be minimized. </a:t>
            </a:r>
          </a:p>
          <a:p>
            <a:pPr marL="0" lvl="0" indent="0">
              <a:buNone/>
            </a:pPr>
            <a:endParaRPr lang="en-US" sz="2000" b="1" dirty="0"/>
          </a:p>
          <a:p>
            <a:pPr marL="0" lvl="0" indent="0">
              <a:buNone/>
            </a:pPr>
            <a:r>
              <a:rPr lang="en-US" sz="2000" b="1" dirty="0">
                <a:solidFill>
                  <a:srgbClr val="00B0F0"/>
                </a:solidFill>
              </a:rPr>
              <a:t>Avoid lifting and moving patients by hand</a:t>
            </a:r>
          </a:p>
          <a:p>
            <a:r>
              <a:rPr lang="en-US" sz="2000" dirty="0"/>
              <a:t>All patients, including children, who are unable to walk, should be moved on stretchers (or sheets if these are not available). </a:t>
            </a:r>
          </a:p>
          <a:p>
            <a:pPr marL="0" lvl="0" indent="0">
              <a:buNone/>
            </a:pPr>
            <a:endParaRPr lang="en-US" sz="2000" b="1" dirty="0"/>
          </a:p>
          <a:p>
            <a:pPr marL="0" lvl="0" indent="0">
              <a:buNone/>
            </a:pPr>
            <a:r>
              <a:rPr lang="en-US" sz="2000" b="1" dirty="0">
                <a:solidFill>
                  <a:srgbClr val="00B0F0"/>
                </a:solidFill>
              </a:rPr>
              <a:t>Sufficient nursing staff</a:t>
            </a:r>
            <a:r>
              <a:rPr lang="en-US" sz="2000" dirty="0">
                <a:solidFill>
                  <a:srgbClr val="00B0F0"/>
                </a:solidFill>
              </a:rPr>
              <a:t> </a:t>
            </a:r>
          </a:p>
          <a:p>
            <a:r>
              <a:rPr lang="en-US" sz="2000" dirty="0"/>
              <a:t>At least two should be available when any patient is moved (including children).For moving bodies, in the absence of stretchers, at least 4, and if possible 6 people should be on hand; stretchers are far preferable.</a:t>
            </a:r>
          </a:p>
        </p:txBody>
      </p:sp>
    </p:spTree>
    <p:extLst>
      <p:ext uri="{BB962C8B-B14F-4D97-AF65-F5344CB8AC3E}">
        <p14:creationId xmlns:p14="http://schemas.microsoft.com/office/powerpoint/2010/main" val="24549891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4. Psychosocial stress in emergency situations: Prevention &amp; Control</a:t>
            </a:r>
          </a:p>
        </p:txBody>
      </p:sp>
      <p:sp>
        <p:nvSpPr>
          <p:cNvPr id="3" name="Content Placeholder 2"/>
          <p:cNvSpPr>
            <a:spLocks noGrp="1"/>
          </p:cNvSpPr>
          <p:nvPr>
            <p:ph idx="1"/>
          </p:nvPr>
        </p:nvSpPr>
        <p:spPr/>
        <p:txBody>
          <a:bodyPr>
            <a:noAutofit/>
          </a:bodyPr>
          <a:lstStyle/>
          <a:p>
            <a:pPr lvl="0"/>
            <a:r>
              <a:rPr lang="en-US" sz="2400" b="1" dirty="0">
                <a:solidFill>
                  <a:srgbClr val="00B0F0"/>
                </a:solidFill>
              </a:rPr>
              <a:t>Good Communication</a:t>
            </a:r>
            <a:r>
              <a:rPr lang="en-US" sz="2400" b="1" dirty="0"/>
              <a:t>:</a:t>
            </a:r>
            <a:r>
              <a:rPr lang="en-US" sz="2400" dirty="0"/>
              <a:t>  provide good quality information, to provide a sense of being informed and having a sense of control. </a:t>
            </a:r>
          </a:p>
          <a:p>
            <a:pPr lvl="0"/>
            <a:r>
              <a:rPr lang="en-US" sz="2400" b="1" dirty="0">
                <a:solidFill>
                  <a:srgbClr val="00B0F0"/>
                </a:solidFill>
              </a:rPr>
              <a:t>Sharing up-to-date information</a:t>
            </a:r>
            <a:r>
              <a:rPr lang="en-US" sz="2400" dirty="0">
                <a:solidFill>
                  <a:srgbClr val="00B0F0"/>
                </a:solidFill>
              </a:rPr>
              <a:t> </a:t>
            </a:r>
            <a:r>
              <a:rPr lang="en-US" sz="2400" dirty="0"/>
              <a:t>with the workforce to have a mechanism for clear flow of information.</a:t>
            </a:r>
          </a:p>
          <a:p>
            <a:pPr lvl="0"/>
            <a:r>
              <a:rPr lang="en-US" sz="2400" b="1" dirty="0">
                <a:solidFill>
                  <a:srgbClr val="00B0F0"/>
                </a:solidFill>
              </a:rPr>
              <a:t>Multi-disciplinary team debriefing sessions:</a:t>
            </a:r>
            <a:r>
              <a:rPr lang="en-US" sz="2400" dirty="0">
                <a:solidFill>
                  <a:srgbClr val="00B0F0"/>
                </a:solidFill>
              </a:rPr>
              <a:t> </a:t>
            </a:r>
            <a:r>
              <a:rPr lang="en-US" sz="2400" dirty="0"/>
              <a:t>At least weekly, to exchange concerns.</a:t>
            </a:r>
          </a:p>
          <a:p>
            <a:pPr lvl="0"/>
            <a:r>
              <a:rPr lang="en-US" sz="2400" b="1" dirty="0">
                <a:solidFill>
                  <a:srgbClr val="00B0F0"/>
                </a:solidFill>
              </a:rPr>
              <a:t>Checklist and buddy system</a:t>
            </a:r>
            <a:endParaRPr lang="en-US" sz="2400" dirty="0">
              <a:solidFill>
                <a:srgbClr val="00B0F0"/>
              </a:solidFill>
            </a:endParaRPr>
          </a:p>
          <a:p>
            <a:pPr lvl="0"/>
            <a:r>
              <a:rPr lang="en-US" sz="2400" b="1" dirty="0">
                <a:solidFill>
                  <a:srgbClr val="00B0F0"/>
                </a:solidFill>
              </a:rPr>
              <a:t>Organizational culture</a:t>
            </a:r>
            <a:r>
              <a:rPr lang="en-US" sz="2400" b="1" dirty="0"/>
              <a:t>:</a:t>
            </a:r>
            <a:r>
              <a:rPr lang="en-US" sz="2400" dirty="0"/>
              <a:t> Team-building techniques including facilitating communication and conflict management.</a:t>
            </a:r>
          </a:p>
          <a:p>
            <a:endParaRPr lang="en-US" sz="2100" dirty="0"/>
          </a:p>
        </p:txBody>
      </p:sp>
    </p:spTree>
    <p:extLst>
      <p:ext uri="{BB962C8B-B14F-4D97-AF65-F5344CB8AC3E}">
        <p14:creationId xmlns:p14="http://schemas.microsoft.com/office/powerpoint/2010/main" val="39871493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Psychosocial stress in emergency situations: Prevention &amp; Control</a:t>
            </a:r>
          </a:p>
        </p:txBody>
      </p:sp>
      <p:sp>
        <p:nvSpPr>
          <p:cNvPr id="3" name="Content Placeholder 2"/>
          <p:cNvSpPr>
            <a:spLocks noGrp="1"/>
          </p:cNvSpPr>
          <p:nvPr>
            <p:ph idx="1"/>
          </p:nvPr>
        </p:nvSpPr>
        <p:spPr/>
        <p:txBody>
          <a:bodyPr>
            <a:normAutofit fontScale="85000" lnSpcReduction="20000"/>
          </a:bodyPr>
          <a:lstStyle/>
          <a:p>
            <a:pPr lvl="0"/>
            <a:r>
              <a:rPr lang="en-US" b="1" dirty="0">
                <a:solidFill>
                  <a:srgbClr val="00B0F0"/>
                </a:solidFill>
              </a:rPr>
              <a:t>Regulated rest periods: </a:t>
            </a:r>
            <a:r>
              <a:rPr lang="en-US" dirty="0"/>
              <a:t>practices and procedures including sufficient time for adequate rest and breaks during the working day. </a:t>
            </a:r>
          </a:p>
          <a:p>
            <a:pPr lvl="0"/>
            <a:r>
              <a:rPr lang="en-US" b="1" dirty="0">
                <a:solidFill>
                  <a:srgbClr val="00B0F0"/>
                </a:solidFill>
              </a:rPr>
              <a:t>Basic needs: </a:t>
            </a:r>
            <a:r>
              <a:rPr lang="en-US" dirty="0"/>
              <a:t>opportunities for promoting physical health including exercise and healthy eating habits</a:t>
            </a:r>
          </a:p>
          <a:p>
            <a:pPr lvl="0"/>
            <a:r>
              <a:rPr lang="en-US" b="1" dirty="0">
                <a:solidFill>
                  <a:srgbClr val="00B0F0"/>
                </a:solidFill>
              </a:rPr>
              <a:t>Psychological support: </a:t>
            </a:r>
            <a:r>
              <a:rPr lang="en-US" dirty="0"/>
              <a:t>venue for workers to express and share fears, worries, etc. in a confidential way. </a:t>
            </a:r>
          </a:p>
          <a:p>
            <a:pPr lvl="0"/>
            <a:r>
              <a:rPr lang="en-US" b="1" dirty="0">
                <a:solidFill>
                  <a:srgbClr val="00B0F0"/>
                </a:solidFill>
              </a:rPr>
              <a:t>Role-modeling by organization and field managers:  </a:t>
            </a:r>
            <a:r>
              <a:rPr lang="en-US" dirty="0"/>
              <a:t>Managers should be role models and conduct themselves in ways that show how to mitigate stress</a:t>
            </a:r>
          </a:p>
        </p:txBody>
      </p:sp>
    </p:spTree>
    <p:extLst>
      <p:ext uri="{BB962C8B-B14F-4D97-AF65-F5344CB8AC3E}">
        <p14:creationId xmlns:p14="http://schemas.microsoft.com/office/powerpoint/2010/main" val="1786643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rgbClr val="002060"/>
                </a:solidFill>
              </a:rPr>
              <a:t>5. Community violence in emergency:  Prevention &amp; Control</a:t>
            </a:r>
          </a:p>
        </p:txBody>
      </p:sp>
      <p:sp>
        <p:nvSpPr>
          <p:cNvPr id="3" name="Content Placeholder 2"/>
          <p:cNvSpPr>
            <a:spLocks noGrp="1"/>
          </p:cNvSpPr>
          <p:nvPr>
            <p:ph idx="1"/>
          </p:nvPr>
        </p:nvSpPr>
        <p:spPr/>
        <p:txBody>
          <a:bodyPr>
            <a:normAutofit fontScale="85000" lnSpcReduction="20000"/>
          </a:bodyPr>
          <a:lstStyle/>
          <a:p>
            <a:pPr marL="0" lvl="0" indent="0">
              <a:buNone/>
            </a:pPr>
            <a:r>
              <a:rPr lang="en-US" b="1" dirty="0">
                <a:solidFill>
                  <a:srgbClr val="00B0F0"/>
                </a:solidFill>
              </a:rPr>
              <a:t>Communication with families &amp; communities:</a:t>
            </a:r>
          </a:p>
          <a:p>
            <a:pPr lvl="0">
              <a:buFont typeface="Arial" panose="020B0604020202020204" pitchFamily="34" charset="0"/>
              <a:buChar char="•"/>
            </a:pPr>
            <a:r>
              <a:rPr lang="en-US" dirty="0"/>
              <a:t>Assessing social and cultural issues &amp; delivering a culturally appropriate education campaign.</a:t>
            </a:r>
          </a:p>
          <a:p>
            <a:pPr lvl="0"/>
            <a:r>
              <a:rPr lang="en-US" dirty="0"/>
              <a:t>Giving opportunity to voice concern and give them feedback. </a:t>
            </a:r>
          </a:p>
          <a:p>
            <a:pPr lvl="0"/>
            <a:r>
              <a:rPr lang="en-US" dirty="0"/>
              <a:t>Establishing a good rapport with patients’ families </a:t>
            </a:r>
          </a:p>
          <a:p>
            <a:pPr lvl="0"/>
            <a:r>
              <a:rPr lang="en-US" dirty="0"/>
              <a:t>Respect for tradition (without compromising safety):</a:t>
            </a:r>
          </a:p>
          <a:p>
            <a:pPr lvl="0"/>
            <a:r>
              <a:rPr lang="en-US" dirty="0"/>
              <a:t>Recognition of need of families for traditionally caring and need for continuous communication with the patient. </a:t>
            </a:r>
          </a:p>
          <a:p>
            <a:pPr lvl="0"/>
            <a:endParaRPr lang="en-US" dirty="0"/>
          </a:p>
        </p:txBody>
      </p:sp>
    </p:spTree>
    <p:extLst>
      <p:ext uri="{BB962C8B-B14F-4D97-AF65-F5344CB8AC3E}">
        <p14:creationId xmlns:p14="http://schemas.microsoft.com/office/powerpoint/2010/main" val="1153897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err="1">
                <a:solidFill>
                  <a:srgbClr val="002060"/>
                </a:solidFill>
              </a:rPr>
              <a:t>Outline</a:t>
            </a:r>
            <a:endParaRPr lang="en-US" sz="3200" b="1" dirty="0">
              <a:solidFill>
                <a:srgbClr val="002060"/>
              </a:solidFill>
            </a:endParaRPr>
          </a:p>
        </p:txBody>
      </p:sp>
      <p:sp>
        <p:nvSpPr>
          <p:cNvPr id="3" name="Content Placeholder 2"/>
          <p:cNvSpPr>
            <a:spLocks noGrp="1"/>
          </p:cNvSpPr>
          <p:nvPr>
            <p:ph idx="1"/>
          </p:nvPr>
        </p:nvSpPr>
        <p:spPr/>
        <p:txBody>
          <a:bodyPr/>
          <a:lstStyle/>
          <a:p>
            <a:pPr marL="514350" indent="-514350">
              <a:buFont typeface="+mj-lt"/>
              <a:buAutoNum type="arabicPeriod"/>
            </a:pPr>
            <a:r>
              <a:rPr lang="en-GB" sz="2400" dirty="0">
                <a:solidFill>
                  <a:srgbClr val="002060"/>
                </a:solidFill>
              </a:rPr>
              <a:t>OSH hazards in outbreaks and emergencies</a:t>
            </a:r>
          </a:p>
          <a:p>
            <a:pPr marL="514350" indent="-514350">
              <a:buFont typeface="+mj-lt"/>
              <a:buAutoNum type="arabicPeriod"/>
            </a:pPr>
            <a:r>
              <a:rPr lang="en-GB" sz="2400" dirty="0">
                <a:solidFill>
                  <a:srgbClr val="002060"/>
                </a:solidFill>
              </a:rPr>
              <a:t>OSH Controls: Biological hazards</a:t>
            </a:r>
          </a:p>
          <a:p>
            <a:pPr marL="514350" indent="-514350">
              <a:buFont typeface="+mj-lt"/>
              <a:buAutoNum type="arabicPeriod"/>
            </a:pPr>
            <a:r>
              <a:rPr lang="en-GB" sz="2400" dirty="0">
                <a:solidFill>
                  <a:srgbClr val="002060"/>
                </a:solidFill>
              </a:rPr>
              <a:t>OSH Controls: Physical hazards</a:t>
            </a:r>
          </a:p>
          <a:p>
            <a:pPr marL="514350" indent="-514350">
              <a:buFont typeface="+mj-lt"/>
              <a:buAutoNum type="arabicPeriod"/>
            </a:pPr>
            <a:r>
              <a:rPr lang="en-US" sz="2400" dirty="0">
                <a:solidFill>
                  <a:srgbClr val="002060"/>
                </a:solidFill>
              </a:rPr>
              <a:t>Psychosocial stress in emergency situations: Prevention &amp; Control</a:t>
            </a:r>
          </a:p>
          <a:p>
            <a:pPr marL="514350" indent="-514350">
              <a:buFont typeface="+mj-lt"/>
              <a:buAutoNum type="arabicPeriod"/>
            </a:pPr>
            <a:r>
              <a:rPr lang="en-US" sz="2400" dirty="0">
                <a:solidFill>
                  <a:srgbClr val="002060"/>
                </a:solidFill>
              </a:rPr>
              <a:t>Community violence in emergency: Prevention &amp; Control</a:t>
            </a:r>
          </a:p>
          <a:p>
            <a:pPr marL="514350" indent="-514350">
              <a:buFont typeface="+mj-lt"/>
              <a:buAutoNum type="arabicPeriod"/>
            </a:pPr>
            <a:r>
              <a:rPr lang="en-GB" sz="2400" dirty="0">
                <a:solidFill>
                  <a:srgbClr val="002060"/>
                </a:solidFill>
              </a:rPr>
              <a:t>OSH controls in chemical incidents</a:t>
            </a:r>
          </a:p>
          <a:p>
            <a:pPr marL="514350" indent="-514350">
              <a:buFont typeface="+mj-lt"/>
              <a:buAutoNum type="arabicPeriod"/>
            </a:pPr>
            <a:r>
              <a:rPr lang="en-GB" sz="2400" dirty="0">
                <a:solidFill>
                  <a:srgbClr val="002060"/>
                </a:solidFill>
              </a:rPr>
              <a:t>OSH controls in radiation incidents</a:t>
            </a:r>
          </a:p>
          <a:p>
            <a:pPr marL="514350" indent="-514350">
              <a:buFont typeface="+mj-lt"/>
              <a:buAutoNum type="arabicPeriod"/>
            </a:pPr>
            <a:r>
              <a:rPr lang="en-GB" sz="2400" dirty="0">
                <a:solidFill>
                  <a:srgbClr val="002060"/>
                </a:solidFill>
              </a:rPr>
              <a:t>OSH Controls in natural disasters</a:t>
            </a:r>
            <a:endParaRPr lang="en-US" sz="2400" dirty="0">
              <a:solidFill>
                <a:srgbClr val="002060"/>
              </a:solidFill>
            </a:endParaRPr>
          </a:p>
        </p:txBody>
      </p:sp>
    </p:spTree>
    <p:extLst>
      <p:ext uri="{BB962C8B-B14F-4D97-AF65-F5344CB8AC3E}">
        <p14:creationId xmlns:p14="http://schemas.microsoft.com/office/powerpoint/2010/main" val="852550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6. OSH Controls in incidents: Chemical incidents</a:t>
            </a:r>
            <a:endParaRPr lang="en-US" sz="3200" b="1" dirty="0">
              <a:solidFill>
                <a:srgbClr val="002060"/>
              </a:solidFill>
            </a:endParaRPr>
          </a:p>
        </p:txBody>
      </p:sp>
      <p:sp>
        <p:nvSpPr>
          <p:cNvPr id="3" name="Content Placeholder 2"/>
          <p:cNvSpPr>
            <a:spLocks noGrp="1"/>
          </p:cNvSpPr>
          <p:nvPr>
            <p:ph idx="1"/>
          </p:nvPr>
        </p:nvSpPr>
        <p:spPr/>
        <p:txBody>
          <a:bodyPr>
            <a:normAutofit fontScale="70000" lnSpcReduction="20000"/>
          </a:bodyPr>
          <a:lstStyle/>
          <a:p>
            <a:r>
              <a:rPr lang="en-GB" dirty="0"/>
              <a:t>Availability / access to information about chemical properties e.g. by use of Safety Data Sheets (SDS), </a:t>
            </a:r>
          </a:p>
          <a:p>
            <a:r>
              <a:rPr lang="en-GB" dirty="0"/>
              <a:t>Standard operating procedures (SOPs)  on storage, handling, disposal, first aid etc. based on information.</a:t>
            </a:r>
          </a:p>
          <a:p>
            <a:r>
              <a:rPr lang="en-GB" dirty="0"/>
              <a:t>Availability / access to expert advice on hazardous chemicals</a:t>
            </a:r>
          </a:p>
          <a:p>
            <a:r>
              <a:rPr lang="en-GB" dirty="0"/>
              <a:t>Rapid risk assessment covering OSH hazards and risks</a:t>
            </a:r>
          </a:p>
          <a:p>
            <a:r>
              <a:rPr lang="en-GB" dirty="0"/>
              <a:t>Safe work organization e.g. scenario management during acute chemical incident using zoning, decontamination procedures and facilities, training</a:t>
            </a:r>
          </a:p>
          <a:p>
            <a:r>
              <a:rPr lang="en-GB" dirty="0"/>
              <a:t>Monitoring equipment for monitoring chemicals in environment. </a:t>
            </a:r>
          </a:p>
          <a:p>
            <a:r>
              <a:rPr lang="en-GB" dirty="0"/>
              <a:t>Availability and training on use of PPEs. </a:t>
            </a:r>
          </a:p>
          <a:p>
            <a:endParaRPr lang="en-GB" dirty="0"/>
          </a:p>
          <a:p>
            <a:endParaRPr lang="en-US" dirty="0"/>
          </a:p>
        </p:txBody>
      </p:sp>
    </p:spTree>
    <p:extLst>
      <p:ext uri="{BB962C8B-B14F-4D97-AF65-F5344CB8AC3E}">
        <p14:creationId xmlns:p14="http://schemas.microsoft.com/office/powerpoint/2010/main" val="4944473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US" sz="3200" b="1" dirty="0">
                <a:solidFill>
                  <a:srgbClr val="002060"/>
                </a:solidFill>
              </a:rPr>
            </a:br>
            <a:r>
              <a:rPr lang="en-US" sz="3200" b="1" dirty="0">
                <a:solidFill>
                  <a:srgbClr val="002060"/>
                </a:solidFill>
              </a:rPr>
              <a:t>Safe work practices</a:t>
            </a:r>
            <a:br>
              <a:rPr lang="en-US" sz="3200" b="1" dirty="0">
                <a:solidFill>
                  <a:srgbClr val="002060"/>
                </a:solidFill>
              </a:rPr>
            </a:br>
            <a:endParaRPr lang="en-GB" sz="3200" b="1" dirty="0">
              <a:solidFill>
                <a:srgbClr val="002060"/>
              </a:solidFill>
            </a:endParaRPr>
          </a:p>
        </p:txBody>
      </p:sp>
      <p:sp>
        <p:nvSpPr>
          <p:cNvPr id="3" name="Content Placeholder 2"/>
          <p:cNvSpPr>
            <a:spLocks noGrp="1"/>
          </p:cNvSpPr>
          <p:nvPr>
            <p:ph idx="1"/>
          </p:nvPr>
        </p:nvSpPr>
        <p:spPr>
          <a:xfrm>
            <a:off x="457200" y="1600200"/>
            <a:ext cx="3962400" cy="4525963"/>
          </a:xfrm>
        </p:spPr>
        <p:txBody>
          <a:bodyPr>
            <a:normAutofit fontScale="70000" lnSpcReduction="20000"/>
          </a:bodyPr>
          <a:lstStyle/>
          <a:p>
            <a:pPr marL="0" indent="0">
              <a:buNone/>
            </a:pPr>
            <a:r>
              <a:rPr lang="en-US" sz="2800" b="1" dirty="0"/>
              <a:t>In red and yellow zones: </a:t>
            </a:r>
          </a:p>
          <a:p>
            <a:r>
              <a:rPr lang="en-US" sz="2800" dirty="0"/>
              <a:t>Minimizing exposure time to that essential for lifesaving or initial monitoring</a:t>
            </a:r>
          </a:p>
          <a:p>
            <a:r>
              <a:rPr lang="en-US" sz="2800" dirty="0"/>
              <a:t>Avoiding any unnecessary contact with surfaces or potentially contaminated material</a:t>
            </a:r>
          </a:p>
          <a:p>
            <a:r>
              <a:rPr lang="en-US" sz="2800" dirty="0"/>
              <a:t>Use of natural ventilation flows to reduce exposure</a:t>
            </a:r>
          </a:p>
          <a:p>
            <a:r>
              <a:rPr lang="en-US" sz="2800" dirty="0"/>
              <a:t>Mandatory decontamination</a:t>
            </a:r>
          </a:p>
          <a:p>
            <a:r>
              <a:rPr lang="en-US" sz="2800" dirty="0"/>
              <a:t>Post exit evaluation for signs and symptoms of exposure.</a:t>
            </a:r>
          </a:p>
          <a:p>
            <a:endParaRPr lang="en-GB" dirty="0"/>
          </a:p>
        </p:txBody>
      </p:sp>
      <p:graphicFrame>
        <p:nvGraphicFramePr>
          <p:cNvPr id="4" name="Diagram 3"/>
          <p:cNvGraphicFramePr/>
          <p:nvPr>
            <p:extLst>
              <p:ext uri="{D42A27DB-BD31-4B8C-83A1-F6EECF244321}">
                <p14:modId xmlns:p14="http://schemas.microsoft.com/office/powerpoint/2010/main" val="824576104"/>
              </p:ext>
            </p:extLst>
          </p:nvPr>
        </p:nvGraphicFramePr>
        <p:xfrm>
          <a:off x="4267200" y="1295400"/>
          <a:ext cx="4648200"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136907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Personal protective equipment for initial response</a:t>
            </a:r>
          </a:p>
        </p:txBody>
      </p:sp>
      <p:sp>
        <p:nvSpPr>
          <p:cNvPr id="3" name="Content Placeholder 2"/>
          <p:cNvSpPr>
            <a:spLocks noGrp="1"/>
          </p:cNvSpPr>
          <p:nvPr>
            <p:ph idx="1"/>
          </p:nvPr>
        </p:nvSpPr>
        <p:spPr>
          <a:xfrm>
            <a:off x="457200" y="1600200"/>
            <a:ext cx="4495800" cy="4525963"/>
          </a:xfrm>
        </p:spPr>
        <p:txBody>
          <a:bodyPr>
            <a:normAutofit fontScale="85000" lnSpcReduction="10000"/>
          </a:bodyPr>
          <a:lstStyle/>
          <a:p>
            <a:pPr lvl="0"/>
            <a:r>
              <a:rPr lang="en-GB" sz="2400" dirty="0"/>
              <a:t>Positive-pressure (pressure-demand), self-contained breathing apparatus, or positive-pressure supplied air respirator with escape. </a:t>
            </a:r>
          </a:p>
          <a:p>
            <a:pPr lvl="0"/>
            <a:r>
              <a:rPr lang="en-GB" sz="2400" dirty="0"/>
              <a:t>Chemical resistant clothing (overalls and long-sleeved jacket, coveralls, hooded two-piece chemical splash suit, disposable chemical resistant coveralls.) </a:t>
            </a:r>
          </a:p>
          <a:p>
            <a:pPr lvl="0"/>
            <a:r>
              <a:rPr lang="en-GB" sz="2400" dirty="0"/>
              <a:t>Gloves, outer, chemical resistant. </a:t>
            </a:r>
          </a:p>
          <a:p>
            <a:pPr lvl="0"/>
            <a:r>
              <a:rPr lang="en-GB" sz="2400" dirty="0"/>
              <a:t>Gloves, inner, chemical resistant. </a:t>
            </a:r>
          </a:p>
          <a:p>
            <a:pPr lvl="0"/>
            <a:r>
              <a:rPr lang="en-GB" sz="2400" dirty="0"/>
              <a:t>Boots, outer, chemical resistant, steel toe and shank. </a:t>
            </a:r>
          </a:p>
          <a:p>
            <a:endParaRPr lang="en-GB"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8325" y="4038600"/>
            <a:ext cx="1146175"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WIMS\HQ\GVA11\Home\mudgals\Desktop\PVC_mining_safety_boots.jpg_220x220[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5317" y="4874779"/>
            <a:ext cx="1638300" cy="119149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9943" y="2492896"/>
            <a:ext cx="1584325" cy="106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92080" y="3565525"/>
            <a:ext cx="1322387"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9110" y="1143000"/>
            <a:ext cx="2389187"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9000" y="2739095"/>
            <a:ext cx="1554163" cy="126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0550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Decontamination</a:t>
            </a:r>
          </a:p>
        </p:txBody>
      </p:sp>
      <p:sp>
        <p:nvSpPr>
          <p:cNvPr id="3" name="Content Placeholder 2"/>
          <p:cNvSpPr>
            <a:spLocks noGrp="1"/>
          </p:cNvSpPr>
          <p:nvPr>
            <p:ph idx="1"/>
          </p:nvPr>
        </p:nvSpPr>
        <p:spPr>
          <a:xfrm>
            <a:off x="457200" y="1600200"/>
            <a:ext cx="7924800" cy="4525963"/>
          </a:xfrm>
        </p:spPr>
        <p:txBody>
          <a:bodyPr>
            <a:normAutofit/>
          </a:bodyPr>
          <a:lstStyle/>
          <a:p>
            <a:r>
              <a:rPr lang="en-GB" sz="2800" dirty="0"/>
              <a:t>Process of reduction or removal of toxic agents so that they are no longer hazardous. </a:t>
            </a:r>
          </a:p>
          <a:p>
            <a:r>
              <a:rPr lang="en-GB" sz="2800" dirty="0"/>
              <a:t>Emergency decontamination involves actions applied as soon as possible after exposure, to reduce absorption and limiting the risk of secondary exposure. </a:t>
            </a:r>
          </a:p>
          <a:p>
            <a:r>
              <a:rPr lang="en-GB" sz="2800" dirty="0"/>
              <a:t>Use of soap and water is the method of choice  for cases in majority of chemicals.</a:t>
            </a:r>
          </a:p>
          <a:p>
            <a:r>
              <a:rPr lang="en-GB" sz="2800" dirty="0"/>
              <a:t>For articles, water and detergent usage helps. </a:t>
            </a: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05600" y="457200"/>
            <a:ext cx="2239805" cy="1223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6985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7. OSH Controls: Radiation incidents</a:t>
            </a:r>
            <a:endParaRPr lang="en-US" sz="3200" b="1" dirty="0">
              <a:solidFill>
                <a:srgbClr val="002060"/>
              </a:solidFill>
            </a:endParaRPr>
          </a:p>
        </p:txBody>
      </p:sp>
      <p:sp>
        <p:nvSpPr>
          <p:cNvPr id="3" name="Content Placeholder 2"/>
          <p:cNvSpPr>
            <a:spLocks noGrp="1"/>
          </p:cNvSpPr>
          <p:nvPr>
            <p:ph idx="1"/>
          </p:nvPr>
        </p:nvSpPr>
        <p:spPr/>
        <p:txBody>
          <a:bodyPr>
            <a:normAutofit fontScale="62500" lnSpcReduction="20000"/>
          </a:bodyPr>
          <a:lstStyle/>
          <a:p>
            <a:r>
              <a:rPr lang="en-GB" sz="3400" dirty="0"/>
              <a:t>Availability / access to information about radiation properties.</a:t>
            </a:r>
          </a:p>
          <a:p>
            <a:r>
              <a:rPr lang="en-GB" sz="3400" dirty="0"/>
              <a:t>SOPs on storage, handling, disposal, first aid etc. based on technical information.</a:t>
            </a:r>
          </a:p>
          <a:p>
            <a:r>
              <a:rPr lang="en-GB" sz="3400" dirty="0"/>
              <a:t>Availability / access to expert advice on radiation hazards. </a:t>
            </a:r>
          </a:p>
          <a:p>
            <a:r>
              <a:rPr lang="en-GB" sz="3400" dirty="0"/>
              <a:t>Rapid risk assessment covering OSH hazards and risks</a:t>
            </a:r>
          </a:p>
          <a:p>
            <a:r>
              <a:rPr lang="en-GB" sz="3400" dirty="0"/>
              <a:t>Safe work organization e.g. scenario management during acute radiation incident using zoning, decontamination procedures and training</a:t>
            </a:r>
          </a:p>
          <a:p>
            <a:r>
              <a:rPr lang="en-GB" sz="3400" dirty="0"/>
              <a:t>Monitoring equipment for monitoring radiation in environment. </a:t>
            </a:r>
          </a:p>
          <a:p>
            <a:r>
              <a:rPr lang="en-GB" sz="3400" dirty="0"/>
              <a:t>Availability and training on use of PPEs. </a:t>
            </a:r>
          </a:p>
          <a:p>
            <a:r>
              <a:rPr lang="en-GB" sz="3400" dirty="0"/>
              <a:t>Monitoring and surveillance of exposed personnel. </a:t>
            </a:r>
          </a:p>
          <a:p>
            <a:endParaRPr lang="en-US" dirty="0"/>
          </a:p>
        </p:txBody>
      </p:sp>
    </p:spTree>
    <p:extLst>
      <p:ext uri="{BB962C8B-B14F-4D97-AF65-F5344CB8AC3E}">
        <p14:creationId xmlns:p14="http://schemas.microsoft.com/office/powerpoint/2010/main" val="21017769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a:solidFill>
                  <a:srgbClr val="002060"/>
                </a:solidFill>
              </a:rPr>
              <a:t>8. OSH Controls in Natural disasters:</a:t>
            </a:r>
            <a:br>
              <a:rPr lang="en-GB" sz="3200" b="1" dirty="0">
                <a:solidFill>
                  <a:srgbClr val="002060"/>
                </a:solidFill>
              </a:rPr>
            </a:br>
            <a:r>
              <a:rPr lang="en-GB" sz="3200" b="1" dirty="0">
                <a:solidFill>
                  <a:srgbClr val="002060"/>
                </a:solidFill>
              </a:rPr>
              <a:t>Infections risks in handling of corpses during floods </a:t>
            </a:r>
          </a:p>
        </p:txBody>
      </p:sp>
      <p:sp>
        <p:nvSpPr>
          <p:cNvPr id="3" name="Content Placeholder 2"/>
          <p:cNvSpPr>
            <a:spLocks noGrp="1"/>
          </p:cNvSpPr>
          <p:nvPr>
            <p:ph idx="1"/>
          </p:nvPr>
        </p:nvSpPr>
        <p:spPr>
          <a:xfrm>
            <a:off x="457200" y="1600200"/>
            <a:ext cx="5410200" cy="4525963"/>
          </a:xfrm>
        </p:spPr>
        <p:txBody>
          <a:bodyPr>
            <a:normAutofit fontScale="92500" lnSpcReduction="10000"/>
          </a:bodyPr>
          <a:lstStyle/>
          <a:p>
            <a:r>
              <a:rPr lang="en-GB" sz="2400" dirty="0"/>
              <a:t>Cholera</a:t>
            </a:r>
          </a:p>
          <a:p>
            <a:r>
              <a:rPr lang="en-GB" sz="2400" dirty="0"/>
              <a:t>Viral haemorrhagic fevers</a:t>
            </a:r>
          </a:p>
          <a:p>
            <a:r>
              <a:rPr lang="en-GB" sz="2400" dirty="0"/>
              <a:t>Tuberculosis </a:t>
            </a:r>
          </a:p>
          <a:p>
            <a:r>
              <a:rPr lang="en-GB" sz="2400" dirty="0"/>
              <a:t>Bloodborne viruses (such as Hepatitis B/C and HIV), and </a:t>
            </a:r>
          </a:p>
          <a:p>
            <a:pPr marL="0" indent="0">
              <a:buNone/>
            </a:pPr>
            <a:r>
              <a:rPr lang="en-GB" sz="2400" b="1" dirty="0"/>
              <a:t>Gastrointestinal infections:</a:t>
            </a:r>
          </a:p>
          <a:p>
            <a:r>
              <a:rPr lang="en-GB" sz="2400" dirty="0"/>
              <a:t>Rotavirus diarrhoea</a:t>
            </a:r>
          </a:p>
          <a:p>
            <a:r>
              <a:rPr lang="en-GB" sz="2400" dirty="0"/>
              <a:t>Salmonellosis</a:t>
            </a:r>
          </a:p>
          <a:p>
            <a:r>
              <a:rPr lang="en-GB" sz="2400" dirty="0"/>
              <a:t>E. coli</a:t>
            </a:r>
          </a:p>
          <a:p>
            <a:r>
              <a:rPr lang="en-GB" sz="2400" dirty="0"/>
              <a:t>Typhoid / paratyphoid fevers</a:t>
            </a:r>
          </a:p>
          <a:p>
            <a:r>
              <a:rPr lang="en-GB" sz="2400" dirty="0"/>
              <a:t>Hepatitis A</a:t>
            </a:r>
          </a:p>
          <a:p>
            <a:r>
              <a:rPr lang="en-GB" sz="2400" dirty="0"/>
              <a:t>Shigellosis</a:t>
            </a:r>
          </a:p>
          <a:p>
            <a:endParaRPr lang="en-GB"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2209800"/>
            <a:ext cx="251460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919908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3200" b="1" dirty="0">
                <a:solidFill>
                  <a:srgbClr val="002060"/>
                </a:solidFill>
              </a:rPr>
              <a:t>Precautions in handling of corpses (1) </a:t>
            </a:r>
          </a:p>
        </p:txBody>
      </p:sp>
      <p:sp>
        <p:nvSpPr>
          <p:cNvPr id="3" name="Content Placeholder 2"/>
          <p:cNvSpPr>
            <a:spLocks noGrp="1"/>
          </p:cNvSpPr>
          <p:nvPr>
            <p:ph idx="1"/>
          </p:nvPr>
        </p:nvSpPr>
        <p:spPr>
          <a:xfrm>
            <a:off x="395536" y="908720"/>
            <a:ext cx="7910264" cy="4988843"/>
          </a:xfrm>
        </p:spPr>
        <p:txBody>
          <a:bodyPr>
            <a:normAutofit/>
          </a:bodyPr>
          <a:lstStyle/>
          <a:p>
            <a:endParaRPr lang="en-GB" sz="2800" dirty="0"/>
          </a:p>
          <a:p>
            <a:r>
              <a:rPr lang="en-GB" sz="2800" dirty="0"/>
              <a:t>Corpses should be carefully wrapped.</a:t>
            </a:r>
          </a:p>
          <a:p>
            <a:pPr lvl="0"/>
            <a:r>
              <a:rPr lang="en-GB" sz="2800" dirty="0"/>
              <a:t>Ensure use of body bags</a:t>
            </a:r>
          </a:p>
          <a:p>
            <a:pPr lvl="0"/>
            <a:r>
              <a:rPr lang="en-GB" sz="2800" dirty="0"/>
              <a:t>Ensure universal precautions for blood and body fluids</a:t>
            </a:r>
          </a:p>
          <a:p>
            <a:pPr lvl="0"/>
            <a:r>
              <a:rPr lang="en-GB" sz="2800" dirty="0"/>
              <a:t>Ensure use and correct disposal of gloves (no re-use)</a:t>
            </a:r>
          </a:p>
          <a:p>
            <a:pPr lvl="0"/>
            <a:endParaRPr lang="en-GB" sz="2800" dirty="0"/>
          </a:p>
          <a:p>
            <a:endParaRPr lang="en-GB" sz="2800" dirty="0"/>
          </a:p>
          <a:p>
            <a:endParaRPr lang="en-GB" sz="2800" dirty="0"/>
          </a:p>
        </p:txBody>
      </p:sp>
    </p:spTree>
    <p:extLst>
      <p:ext uri="{BB962C8B-B14F-4D97-AF65-F5344CB8AC3E}">
        <p14:creationId xmlns:p14="http://schemas.microsoft.com/office/powerpoint/2010/main" val="35925669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GB" sz="3200" b="1" dirty="0">
                <a:solidFill>
                  <a:srgbClr val="002060"/>
                </a:solidFill>
              </a:rPr>
              <a:t>Precautions in handling of corpses (2) </a:t>
            </a:r>
          </a:p>
        </p:txBody>
      </p:sp>
      <p:sp>
        <p:nvSpPr>
          <p:cNvPr id="3" name="Content Placeholder 2"/>
          <p:cNvSpPr>
            <a:spLocks noGrp="1"/>
          </p:cNvSpPr>
          <p:nvPr>
            <p:ph idx="1"/>
          </p:nvPr>
        </p:nvSpPr>
        <p:spPr>
          <a:xfrm>
            <a:off x="395536" y="908720"/>
            <a:ext cx="7910264" cy="4988843"/>
          </a:xfrm>
        </p:spPr>
        <p:txBody>
          <a:bodyPr>
            <a:normAutofit/>
          </a:bodyPr>
          <a:lstStyle/>
          <a:p>
            <a:pPr marL="0" indent="0">
              <a:buNone/>
            </a:pPr>
            <a:endParaRPr lang="en-GB" sz="2800" dirty="0"/>
          </a:p>
          <a:p>
            <a:pPr lvl="0"/>
            <a:r>
              <a:rPr lang="en-GB" sz="2800" dirty="0"/>
              <a:t>Ensure hand-washing with soap after handling bodies and before eating.</a:t>
            </a:r>
          </a:p>
          <a:p>
            <a:r>
              <a:rPr lang="en-GB" sz="2800" dirty="0"/>
              <a:t>Ensure disinfection of cholera patients corpses with a 0.5% chlorine solution.  </a:t>
            </a:r>
          </a:p>
          <a:p>
            <a:pPr lvl="0"/>
            <a:r>
              <a:rPr lang="en-GB" sz="2800" dirty="0"/>
              <a:t>Ensure disinfection of vehicles and equipment</a:t>
            </a:r>
          </a:p>
          <a:p>
            <a:pPr lvl="0"/>
            <a:r>
              <a:rPr lang="en-GB" sz="2800" dirty="0"/>
              <a:t>Vaccinate workers against hepatitis B.</a:t>
            </a:r>
          </a:p>
        </p:txBody>
      </p:sp>
    </p:spTree>
    <p:extLst>
      <p:ext uri="{BB962C8B-B14F-4D97-AF65-F5344CB8AC3E}">
        <p14:creationId xmlns:p14="http://schemas.microsoft.com/office/powerpoint/2010/main" val="179930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OSH hazards in storms, hurricanes, cyclones</a:t>
            </a:r>
            <a:endParaRPr lang="en-US" sz="3200" b="1" dirty="0">
              <a:solidFill>
                <a:srgbClr val="002060"/>
              </a:solidFill>
            </a:endParaRPr>
          </a:p>
        </p:txBody>
      </p:sp>
      <p:sp>
        <p:nvSpPr>
          <p:cNvPr id="3" name="Content Placeholder 2"/>
          <p:cNvSpPr>
            <a:spLocks noGrp="1"/>
          </p:cNvSpPr>
          <p:nvPr>
            <p:ph idx="1"/>
          </p:nvPr>
        </p:nvSpPr>
        <p:spPr/>
        <p:txBody>
          <a:bodyPr>
            <a:normAutofit fontScale="85000" lnSpcReduction="20000"/>
          </a:bodyPr>
          <a:lstStyle/>
          <a:p>
            <a:pPr lvl="0"/>
            <a:r>
              <a:rPr lang="en-GB" dirty="0"/>
              <a:t>Structural instability with risks from drowned lines,  live electrical equipment and other utilities e.g. gas and water</a:t>
            </a:r>
            <a:endParaRPr lang="en-US" dirty="0"/>
          </a:p>
          <a:p>
            <a:pPr lvl="0"/>
            <a:r>
              <a:rPr lang="en-GB" dirty="0"/>
              <a:t>Fall from height or through openings</a:t>
            </a:r>
            <a:endParaRPr lang="en-US" dirty="0"/>
          </a:p>
          <a:p>
            <a:pPr lvl="0"/>
            <a:r>
              <a:rPr lang="en-GB" dirty="0"/>
              <a:t>Impact hazard to eyes and face from flying objects</a:t>
            </a:r>
            <a:endParaRPr lang="en-US" dirty="0"/>
          </a:p>
          <a:p>
            <a:pPr lvl="0"/>
            <a:r>
              <a:rPr lang="en-GB" dirty="0"/>
              <a:t>Manual handling of materials/weight</a:t>
            </a:r>
            <a:endParaRPr lang="en-US" dirty="0"/>
          </a:p>
          <a:p>
            <a:pPr lvl="0"/>
            <a:r>
              <a:rPr lang="en-GB" dirty="0"/>
              <a:t>Discovery of unknown chemicals </a:t>
            </a:r>
            <a:endParaRPr lang="en-US" dirty="0"/>
          </a:p>
          <a:p>
            <a:pPr lvl="0"/>
            <a:r>
              <a:rPr lang="en-GB" dirty="0"/>
              <a:t>Cuts and lacerations</a:t>
            </a:r>
            <a:endParaRPr lang="en-US" dirty="0"/>
          </a:p>
          <a:p>
            <a:pPr lvl="0"/>
            <a:r>
              <a:rPr lang="en-GB" dirty="0"/>
              <a:t>Slips, trips, and falls on working surfaces</a:t>
            </a:r>
          </a:p>
          <a:p>
            <a:r>
              <a:rPr lang="en-GB" dirty="0"/>
              <a:t>Noise</a:t>
            </a:r>
          </a:p>
          <a:p>
            <a:pPr lvl="0"/>
            <a:r>
              <a:rPr lang="en-GB" dirty="0"/>
              <a:t>Exposure to Asbestos, lead etc. </a:t>
            </a:r>
            <a:endParaRPr lang="en-US" dirty="0"/>
          </a:p>
          <a:p>
            <a:endParaRPr lang="en-US" dirty="0"/>
          </a:p>
          <a:p>
            <a:pPr lvl="0"/>
            <a:endParaRPr lang="en-US" dirty="0"/>
          </a:p>
          <a:p>
            <a:endParaRPr lang="en-US" dirty="0"/>
          </a:p>
        </p:txBody>
      </p:sp>
    </p:spTree>
    <p:extLst>
      <p:ext uri="{BB962C8B-B14F-4D97-AF65-F5344CB8AC3E}">
        <p14:creationId xmlns:p14="http://schemas.microsoft.com/office/powerpoint/2010/main" val="3629668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Protective actions against wildfires</a:t>
            </a:r>
            <a:endParaRPr lang="en-US" sz="3200" b="1" dirty="0">
              <a:solidFill>
                <a:srgbClr val="002060"/>
              </a:solidFill>
            </a:endParaRPr>
          </a:p>
        </p:txBody>
      </p:sp>
      <p:sp>
        <p:nvSpPr>
          <p:cNvPr id="3" name="Content Placeholder 2"/>
          <p:cNvSpPr>
            <a:spLocks noGrp="1"/>
          </p:cNvSpPr>
          <p:nvPr>
            <p:ph idx="1"/>
          </p:nvPr>
        </p:nvSpPr>
        <p:spPr>
          <a:xfrm>
            <a:off x="457200" y="1600200"/>
            <a:ext cx="8321040" cy="4525963"/>
          </a:xfrm>
        </p:spPr>
        <p:txBody>
          <a:bodyPr>
            <a:normAutofit/>
          </a:bodyPr>
          <a:lstStyle/>
          <a:p>
            <a:pPr marL="0" indent="0">
              <a:buNone/>
            </a:pPr>
            <a:r>
              <a:rPr lang="en-US" sz="2400" b="1" dirty="0">
                <a:solidFill>
                  <a:srgbClr val="00B0F0"/>
                </a:solidFill>
              </a:rPr>
              <a:t>Actions by Incident Commanders and Fire Managers:</a:t>
            </a:r>
          </a:p>
          <a:p>
            <a:pPr>
              <a:buFont typeface="Arial" panose="020B0604020202020204" pitchFamily="34" charset="0"/>
              <a:buChar char="•"/>
            </a:pPr>
            <a:r>
              <a:rPr lang="en-US" sz="2400" dirty="0"/>
              <a:t>Training to fire fighters on heat stress, manage adequate numbers, acclimatization,  cool water or liquids, rest periods in cooler areas, and monitoring for signs of heat stress</a:t>
            </a:r>
            <a:endParaRPr lang="en-US" sz="2400" b="1" i="1" dirty="0"/>
          </a:p>
          <a:p>
            <a:pPr marL="0" indent="0">
              <a:buNone/>
            </a:pPr>
            <a:endParaRPr lang="en-US" sz="2400" b="1" dirty="0"/>
          </a:p>
          <a:p>
            <a:pPr marL="0" indent="0">
              <a:buNone/>
            </a:pPr>
            <a:r>
              <a:rPr lang="en-US" sz="2400" b="1" dirty="0">
                <a:solidFill>
                  <a:srgbClr val="00B0F0"/>
                </a:solidFill>
              </a:rPr>
              <a:t>Actions by Fire Fighters: </a:t>
            </a:r>
          </a:p>
          <a:p>
            <a:pPr>
              <a:buFont typeface="Arial" panose="020B0604020202020204" pitchFamily="34" charset="0"/>
              <a:buChar char="•"/>
            </a:pPr>
            <a:r>
              <a:rPr lang="en-US" sz="2400" dirty="0"/>
              <a:t>Taking more breaks in shades during extreme heat and humidity, drinking water frequently, avoiding alcohol and drinks with large amounts of caffeine or sugar, monitoring physical condition and that of fellow fire fighters. </a:t>
            </a:r>
          </a:p>
        </p:txBody>
      </p:sp>
    </p:spTree>
    <p:extLst>
      <p:ext uri="{BB962C8B-B14F-4D97-AF65-F5344CB8AC3E}">
        <p14:creationId xmlns:p14="http://schemas.microsoft.com/office/powerpoint/2010/main" val="237798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br>
              <a:rPr lang="en-GB" sz="3200" b="1" dirty="0">
                <a:solidFill>
                  <a:srgbClr val="002060"/>
                </a:solidFill>
              </a:rPr>
            </a:br>
            <a:r>
              <a:rPr lang="en-GB" sz="3200" b="1" dirty="0">
                <a:solidFill>
                  <a:srgbClr val="002060"/>
                </a:solidFill>
              </a:rPr>
              <a:t>1. OSH in emergencies</a:t>
            </a:r>
            <a:br>
              <a:rPr lang="en-GB" sz="3200" b="1" dirty="0">
                <a:solidFill>
                  <a:srgbClr val="002060"/>
                </a:solidFill>
              </a:rPr>
            </a:br>
            <a:r>
              <a:rPr lang="en-GB" sz="3200" b="1" dirty="0">
                <a:solidFill>
                  <a:srgbClr val="002060"/>
                </a:solidFill>
              </a:rPr>
              <a:t>Purpose and rationale</a:t>
            </a:r>
            <a:br>
              <a:rPr lang="en-US" sz="3200" b="1" dirty="0">
                <a:solidFill>
                  <a:srgbClr val="002060"/>
                </a:solidFill>
              </a:rPr>
            </a:br>
            <a:endParaRPr lang="en-US" sz="3200" b="1" dirty="0">
              <a:solidFill>
                <a:srgbClr val="002060"/>
              </a:solidFill>
            </a:endParaRPr>
          </a:p>
        </p:txBody>
      </p:sp>
      <p:sp>
        <p:nvSpPr>
          <p:cNvPr id="3" name="Content Placeholder 2"/>
          <p:cNvSpPr>
            <a:spLocks noGrp="1"/>
          </p:cNvSpPr>
          <p:nvPr>
            <p:ph idx="1"/>
          </p:nvPr>
        </p:nvSpPr>
        <p:spPr/>
        <p:txBody>
          <a:bodyPr>
            <a:normAutofit fontScale="62500" lnSpcReduction="20000"/>
          </a:bodyPr>
          <a:lstStyle/>
          <a:p>
            <a:pPr marL="0" lvl="0" indent="0">
              <a:buNone/>
            </a:pPr>
            <a:r>
              <a:rPr lang="en-US" b="1" dirty="0"/>
              <a:t>Purpose:</a:t>
            </a:r>
          </a:p>
          <a:p>
            <a:pPr lvl="0"/>
            <a:r>
              <a:rPr lang="en-US" dirty="0"/>
              <a:t>To keep response workforce </a:t>
            </a:r>
            <a:r>
              <a:rPr lang="en-US" dirty="0">
                <a:solidFill>
                  <a:srgbClr val="00B0F0"/>
                </a:solidFill>
              </a:rPr>
              <a:t>safe and healthy and effective </a:t>
            </a:r>
            <a:r>
              <a:rPr lang="en-US" dirty="0"/>
              <a:t>to manage the emergency </a:t>
            </a:r>
          </a:p>
          <a:p>
            <a:pPr lvl="0"/>
            <a:r>
              <a:rPr lang="en-US" dirty="0"/>
              <a:t>To effectively run routine health system functions by helping to retaining workforce in health and other facilities. </a:t>
            </a:r>
          </a:p>
          <a:p>
            <a:pPr marL="0" lvl="0" indent="0">
              <a:buNone/>
            </a:pPr>
            <a:endParaRPr lang="en-US" u="sng" dirty="0"/>
          </a:p>
          <a:p>
            <a:pPr marL="0" lvl="0" indent="0">
              <a:buNone/>
            </a:pPr>
            <a:r>
              <a:rPr lang="en-US" b="1" dirty="0"/>
              <a:t>Rationale:</a:t>
            </a:r>
          </a:p>
          <a:p>
            <a:pPr lvl="0"/>
            <a:r>
              <a:rPr lang="en-US" dirty="0"/>
              <a:t>Deficiencies in workers’ health and safety during outbreaks and emergencies have led to serious </a:t>
            </a:r>
            <a:r>
              <a:rPr lang="en-US" dirty="0">
                <a:solidFill>
                  <a:srgbClr val="00B0F0"/>
                </a:solidFill>
              </a:rPr>
              <a:t>impacts on overall healthcare system</a:t>
            </a:r>
            <a:r>
              <a:rPr lang="en-US" dirty="0"/>
              <a:t>. </a:t>
            </a:r>
          </a:p>
          <a:p>
            <a:pPr lvl="0"/>
            <a:r>
              <a:rPr lang="en-US" dirty="0"/>
              <a:t>OSH capacity needs to be managed across all levels and stages of IHR implementation i.e. from preparedness as well as response. </a:t>
            </a:r>
          </a:p>
          <a:p>
            <a:pPr lvl="0"/>
            <a:r>
              <a:rPr lang="en-US" dirty="0"/>
              <a:t>OSH management requires technical knowledge and skills</a:t>
            </a:r>
          </a:p>
          <a:p>
            <a:pPr lvl="0"/>
            <a:r>
              <a:rPr lang="en-US" dirty="0"/>
              <a:t>Managing OSH during emergencies response is an integral element of overall capacity building</a:t>
            </a:r>
          </a:p>
          <a:p>
            <a:endParaRPr lang="en-US" dirty="0"/>
          </a:p>
        </p:txBody>
      </p:sp>
    </p:spTree>
    <p:extLst>
      <p:ext uri="{BB962C8B-B14F-4D97-AF65-F5344CB8AC3E}">
        <p14:creationId xmlns:p14="http://schemas.microsoft.com/office/powerpoint/2010/main" val="14792753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b="1" dirty="0">
                <a:solidFill>
                  <a:srgbClr val="002060"/>
                </a:solidFill>
              </a:rPr>
              <a:t>Key messages</a:t>
            </a:r>
            <a:endParaRPr lang="en-US" sz="3200" b="1" dirty="0">
              <a:solidFill>
                <a:srgbClr val="002060"/>
              </a:solidFill>
            </a:endParaRPr>
          </a:p>
        </p:txBody>
      </p:sp>
      <p:sp>
        <p:nvSpPr>
          <p:cNvPr id="3" name="Content Placeholder 2"/>
          <p:cNvSpPr>
            <a:spLocks noGrp="1"/>
          </p:cNvSpPr>
          <p:nvPr>
            <p:ph idx="1"/>
          </p:nvPr>
        </p:nvSpPr>
        <p:spPr/>
        <p:txBody>
          <a:bodyPr/>
          <a:lstStyle/>
          <a:p>
            <a:r>
              <a:rPr lang="fr-FR" dirty="0"/>
              <a:t>OSH </a:t>
            </a:r>
            <a:r>
              <a:rPr lang="fr-FR" dirty="0" err="1"/>
              <a:t>measures</a:t>
            </a:r>
            <a:r>
              <a:rPr lang="fr-FR" dirty="0"/>
              <a:t> </a:t>
            </a:r>
            <a:r>
              <a:rPr lang="fr-FR" dirty="0" err="1"/>
              <a:t>need</a:t>
            </a:r>
            <a:r>
              <a:rPr lang="fr-FR" dirty="0"/>
              <a:t> to </a:t>
            </a:r>
            <a:r>
              <a:rPr lang="fr-FR" dirty="0" err="1"/>
              <a:t>be</a:t>
            </a:r>
            <a:r>
              <a:rPr lang="fr-FR" dirty="0"/>
              <a:t> in place ALL the times, </a:t>
            </a:r>
            <a:r>
              <a:rPr lang="fr-FR" dirty="0" err="1"/>
              <a:t>both</a:t>
            </a:r>
            <a:r>
              <a:rPr lang="fr-FR" dirty="0"/>
              <a:t> </a:t>
            </a:r>
            <a:r>
              <a:rPr lang="fr-FR" dirty="0" err="1"/>
              <a:t>during</a:t>
            </a:r>
            <a:r>
              <a:rPr lang="fr-FR" dirty="0"/>
              <a:t> routine </a:t>
            </a:r>
            <a:r>
              <a:rPr lang="fr-FR" dirty="0" err="1"/>
              <a:t>working</a:t>
            </a:r>
            <a:r>
              <a:rPr lang="fr-FR" dirty="0"/>
              <a:t> as </a:t>
            </a:r>
            <a:r>
              <a:rPr lang="fr-FR" dirty="0" err="1"/>
              <a:t>well</a:t>
            </a:r>
            <a:r>
              <a:rPr lang="fr-FR" dirty="0"/>
              <a:t> as  </a:t>
            </a:r>
            <a:r>
              <a:rPr lang="fr-FR" dirty="0" err="1"/>
              <a:t>during</a:t>
            </a:r>
            <a:r>
              <a:rPr lang="fr-FR" dirty="0"/>
              <a:t> </a:t>
            </a:r>
            <a:r>
              <a:rPr lang="fr-FR" dirty="0" err="1"/>
              <a:t>outbreaks</a:t>
            </a:r>
            <a:r>
              <a:rPr lang="fr-FR" dirty="0"/>
              <a:t> and emergencies</a:t>
            </a:r>
          </a:p>
          <a:p>
            <a:r>
              <a:rPr lang="fr-FR" dirty="0" err="1"/>
              <a:t>Personal</a:t>
            </a:r>
            <a:r>
              <a:rPr lang="fr-FR" dirty="0"/>
              <a:t> </a:t>
            </a:r>
            <a:r>
              <a:rPr lang="fr-FR" dirty="0" err="1"/>
              <a:t>safety</a:t>
            </a:r>
            <a:r>
              <a:rPr lang="fr-FR" dirty="0"/>
              <a:t> </a:t>
            </a:r>
            <a:r>
              <a:rPr lang="fr-FR" dirty="0" err="1"/>
              <a:t>is</a:t>
            </a:r>
            <a:r>
              <a:rPr lang="fr-FR" dirty="0"/>
              <a:t> essential </a:t>
            </a:r>
            <a:r>
              <a:rPr lang="fr-FR" dirty="0" err="1"/>
              <a:t>before</a:t>
            </a:r>
            <a:r>
              <a:rPr lang="fr-FR" dirty="0"/>
              <a:t> </a:t>
            </a:r>
            <a:r>
              <a:rPr lang="fr-FR" dirty="0" err="1"/>
              <a:t>taking</a:t>
            </a:r>
            <a:r>
              <a:rPr lang="fr-FR" dirty="0"/>
              <a:t> care of </a:t>
            </a:r>
            <a:r>
              <a:rPr lang="fr-FR" dirty="0" err="1"/>
              <a:t>others</a:t>
            </a:r>
            <a:endParaRPr lang="fr-FR" dirty="0"/>
          </a:p>
          <a:p>
            <a:r>
              <a:rPr lang="fr-FR" dirty="0"/>
              <a:t>OSH </a:t>
            </a:r>
            <a:r>
              <a:rPr lang="fr-FR" dirty="0" err="1"/>
              <a:t>is</a:t>
            </a:r>
            <a:r>
              <a:rPr lang="fr-FR" dirty="0"/>
              <a:t> the </a:t>
            </a:r>
            <a:r>
              <a:rPr lang="fr-FR" dirty="0" err="1"/>
              <a:t>responsibility</a:t>
            </a:r>
            <a:r>
              <a:rPr lang="fr-FR" dirty="0"/>
              <a:t> of </a:t>
            </a:r>
            <a:r>
              <a:rPr lang="fr-FR" dirty="0" err="1"/>
              <a:t>everyone</a:t>
            </a:r>
            <a:r>
              <a:rPr lang="fr-FR" dirty="0"/>
              <a:t> in the </a:t>
            </a:r>
            <a:r>
              <a:rPr lang="fr-FR" dirty="0" err="1"/>
              <a:t>workplace</a:t>
            </a:r>
            <a:r>
              <a:rPr lang="fr-FR" dirty="0"/>
              <a:t>.</a:t>
            </a:r>
            <a:endParaRPr lang="en-US" dirty="0"/>
          </a:p>
        </p:txBody>
      </p:sp>
    </p:spTree>
    <p:extLst>
      <p:ext uri="{BB962C8B-B14F-4D97-AF65-F5344CB8AC3E}">
        <p14:creationId xmlns:p14="http://schemas.microsoft.com/office/powerpoint/2010/main" val="417076300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AEC7-91A5-4CBD-9607-02C9FC653ED7}"/>
              </a:ext>
            </a:extLst>
          </p:cNvPr>
          <p:cNvSpPr>
            <a:spLocks noGrp="1"/>
          </p:cNvSpPr>
          <p:nvPr>
            <p:ph type="title"/>
          </p:nvPr>
        </p:nvSpPr>
        <p:spPr/>
        <p:txBody>
          <a:bodyPr/>
          <a:lstStyle/>
          <a:p>
            <a:r>
              <a:rPr lang="fr-FR" sz="3600" b="1" dirty="0" err="1">
                <a:solidFill>
                  <a:srgbClr val="002060"/>
                </a:solidFill>
              </a:rPr>
              <a:t>References</a:t>
            </a:r>
            <a:endParaRPr lang="en-US" sz="3600" b="1" dirty="0">
              <a:solidFill>
                <a:srgbClr val="002060"/>
              </a:solidFill>
            </a:endParaRPr>
          </a:p>
        </p:txBody>
      </p:sp>
      <p:sp>
        <p:nvSpPr>
          <p:cNvPr id="3" name="Content Placeholder 2">
            <a:extLst>
              <a:ext uri="{FF2B5EF4-FFF2-40B4-BE49-F238E27FC236}">
                <a16:creationId xmlns:a16="http://schemas.microsoft.com/office/drawing/2014/main" id="{AC388470-20F3-4E54-A972-A7A3373DC078}"/>
              </a:ext>
            </a:extLst>
          </p:cNvPr>
          <p:cNvSpPr>
            <a:spLocks noGrp="1"/>
          </p:cNvSpPr>
          <p:nvPr>
            <p:ph idx="1"/>
          </p:nvPr>
        </p:nvSpPr>
        <p:spPr>
          <a:xfrm>
            <a:off x="457200" y="1484784"/>
            <a:ext cx="8229600" cy="4525963"/>
          </a:xfrm>
        </p:spPr>
        <p:txBody>
          <a:bodyPr/>
          <a:lstStyle/>
          <a:p>
            <a:pPr marL="0" lvl="0" indent="0">
              <a:buNone/>
            </a:pPr>
            <a:r>
              <a:rPr lang="en-US" sz="1600" dirty="0"/>
              <a:t>WHO Ebola outbreak response handbook for health and safety in the field. Geneva: World Health Organization; 2014</a:t>
            </a:r>
          </a:p>
          <a:p>
            <a:pPr marL="0" lvl="0" indent="0">
              <a:buNone/>
            </a:pPr>
            <a:r>
              <a:rPr lang="en-US" sz="1600" dirty="0">
                <a:hlinkClick r:id="rId2"/>
              </a:rPr>
              <a:t>http://apps.who.int/ebola/sites/default/files/atoms/files/Ebola_PEC_Deploiement_healthandsafetyhandbook_Eng.pdf?ua=1</a:t>
            </a:r>
            <a:r>
              <a:rPr lang="en-US" sz="1600" dirty="0"/>
              <a:t> </a:t>
            </a:r>
          </a:p>
          <a:p>
            <a:pPr marL="0" lvl="0" indent="0">
              <a:buNone/>
            </a:pPr>
            <a:r>
              <a:rPr lang="en-US" sz="1600" dirty="0"/>
              <a:t>Interim Infection Prevention and Control Guidance for Care of Patients with Suspected or Confirmed Filovirus </a:t>
            </a:r>
            <a:r>
              <a:rPr lang="en-US" sz="1600" dirty="0" err="1"/>
              <a:t>Haemorrhagic</a:t>
            </a:r>
            <a:r>
              <a:rPr lang="en-US" sz="1600" dirty="0"/>
              <a:t> Fever in Health-Care Setting, with Focus on Ebola. Geneva: WHO; 2014</a:t>
            </a:r>
          </a:p>
          <a:p>
            <a:pPr marL="0" lvl="0" indent="0">
              <a:buNone/>
            </a:pPr>
            <a:r>
              <a:rPr lang="en-US" sz="1600" dirty="0">
                <a:hlinkClick r:id="rId3"/>
              </a:rPr>
              <a:t>http://www.euro.who.int/__data/assets/pdf_file/0005/268772/Interim-Infection-Prevention-and-Control-Guidance-for-Care-of-Patients-with-Suspected-or-Confirmed-Filovirus-Haemorrhagic-Fever-in-Health-Care-Settings,-with-Focus-on-Ebola-Eng.pdf</a:t>
            </a:r>
            <a:r>
              <a:rPr lang="en-US" sz="1600" dirty="0"/>
              <a:t> </a:t>
            </a:r>
          </a:p>
          <a:p>
            <a:pPr marL="0" lvl="0" indent="0">
              <a:buNone/>
            </a:pPr>
            <a:r>
              <a:rPr lang="en-US" sz="1600" dirty="0"/>
              <a:t>Flooding and communicable diseases. Fact sheet. Geneva: World Health Organization</a:t>
            </a:r>
          </a:p>
          <a:p>
            <a:pPr marL="0" lvl="0" indent="0">
              <a:buNone/>
            </a:pPr>
            <a:r>
              <a:rPr lang="en-US" sz="1600" u="sng" dirty="0">
                <a:hlinkClick r:id="rId4"/>
              </a:rPr>
              <a:t>http://www.who.int/hac/techguidance/ems/flood_cds/en/</a:t>
            </a:r>
            <a:endParaRPr lang="en-US" sz="1600" dirty="0"/>
          </a:p>
          <a:p>
            <a:pPr marL="0" lvl="0" indent="0">
              <a:buNone/>
            </a:pPr>
            <a:r>
              <a:rPr lang="en-US" sz="1600" dirty="0"/>
              <a:t>A guide to managing stress in crisis response professions. Rockville (MD): Center for Mental Health Services, Substance Abuse and Mental Health Services Administration; 2005</a:t>
            </a:r>
          </a:p>
          <a:p>
            <a:pPr marL="0" lvl="0" indent="0">
              <a:buNone/>
            </a:pPr>
            <a:r>
              <a:rPr lang="en-US" sz="1600" dirty="0">
                <a:hlinkClick r:id="rId5"/>
              </a:rPr>
              <a:t>http://www.nj.gov/humanservices/dmhas/home/disaster/resources/SAMHSA_tips_4_disaster_responders.pdf</a:t>
            </a:r>
            <a:r>
              <a:rPr lang="en-US" sz="1600" dirty="0"/>
              <a:t> </a:t>
            </a:r>
          </a:p>
        </p:txBody>
      </p:sp>
    </p:spTree>
    <p:extLst>
      <p:ext uri="{BB962C8B-B14F-4D97-AF65-F5344CB8AC3E}">
        <p14:creationId xmlns:p14="http://schemas.microsoft.com/office/powerpoint/2010/main" val="29502814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318014526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066800"/>
          </a:xfrm>
        </p:spPr>
        <p:txBody>
          <a:bodyPr>
            <a:normAutofit fontScale="90000"/>
          </a:bodyPr>
          <a:lstStyle/>
          <a:p>
            <a:br>
              <a:rPr lang="en-GB" i="1" dirty="0">
                <a:solidFill>
                  <a:srgbClr val="0000FF"/>
                </a:solidFill>
              </a:rPr>
            </a:br>
            <a:br>
              <a:rPr lang="en-GB" i="1" dirty="0">
                <a:solidFill>
                  <a:srgbClr val="0000FF"/>
                </a:solidFill>
              </a:rPr>
            </a:br>
            <a:br>
              <a:rPr lang="en-GB" i="1" dirty="0">
                <a:solidFill>
                  <a:srgbClr val="0000FF"/>
                </a:solidFill>
              </a:rPr>
            </a:br>
            <a:r>
              <a:rPr lang="en-GB" b="1" i="1" dirty="0">
                <a:solidFill>
                  <a:srgbClr val="0000FF"/>
                </a:solidFill>
              </a:rPr>
              <a:t>“Keep safe, keep working”</a:t>
            </a:r>
            <a:br>
              <a:rPr lang="en-GB" i="1" dirty="0">
                <a:solidFill>
                  <a:srgbClr val="0000FF"/>
                </a:solidFill>
              </a:rPr>
            </a:br>
            <a:br>
              <a:rPr lang="en-GB" i="1" dirty="0">
                <a:solidFill>
                  <a:srgbClr val="0000FF"/>
                </a:solidFill>
              </a:rPr>
            </a:br>
            <a:br>
              <a:rPr lang="en-GB" i="1" dirty="0">
                <a:solidFill>
                  <a:srgbClr val="0000FF"/>
                </a:solidFill>
              </a:rPr>
            </a:br>
            <a:r>
              <a:rPr lang="en-GB" i="1" dirty="0">
                <a:solidFill>
                  <a:srgbClr val="0000FF"/>
                </a:solidFill>
              </a:rPr>
              <a:t>Thank you!</a:t>
            </a:r>
            <a:endParaRPr lang="en-US" i="1" dirty="0">
              <a:solidFill>
                <a:srgbClr val="0000FF"/>
              </a:solidFill>
            </a:endParaRPr>
          </a:p>
        </p:txBody>
      </p:sp>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379397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Who all are at risk ?</a:t>
            </a:r>
            <a:endParaRPr lang="en-US" sz="3200" b="1" dirty="0">
              <a:solidFill>
                <a:srgbClr val="002060"/>
              </a:solidFill>
            </a:endParaRPr>
          </a:p>
        </p:txBody>
      </p:sp>
      <p:sp>
        <p:nvSpPr>
          <p:cNvPr id="3" name="Content Placeholder 2"/>
          <p:cNvSpPr>
            <a:spLocks noGrp="1"/>
          </p:cNvSpPr>
          <p:nvPr>
            <p:ph idx="1"/>
          </p:nvPr>
        </p:nvSpPr>
        <p:spPr/>
        <p:txBody>
          <a:bodyPr>
            <a:normAutofit/>
          </a:bodyPr>
          <a:lstStyle/>
          <a:p>
            <a:pPr marL="0" lvl="0" indent="0">
              <a:buNone/>
            </a:pPr>
            <a:r>
              <a:rPr lang="en-US" sz="2400" dirty="0"/>
              <a:t>At risk population includes not only health workers but also other workers employed in IHR implementing facilities: </a:t>
            </a:r>
          </a:p>
          <a:p>
            <a:pPr lvl="0"/>
            <a:r>
              <a:rPr lang="en-GB" sz="2400" dirty="0"/>
              <a:t>Points of entry</a:t>
            </a:r>
          </a:p>
          <a:p>
            <a:pPr lvl="0"/>
            <a:r>
              <a:rPr lang="en-GB" sz="2400" dirty="0"/>
              <a:t>Land, air and sea transportation</a:t>
            </a:r>
          </a:p>
          <a:p>
            <a:r>
              <a:rPr lang="en-GB" sz="2400" dirty="0"/>
              <a:t>Public health services</a:t>
            </a:r>
          </a:p>
          <a:p>
            <a:r>
              <a:rPr lang="en-GB" sz="2400" dirty="0"/>
              <a:t>Clinics and hospitals</a:t>
            </a:r>
          </a:p>
          <a:p>
            <a:r>
              <a:rPr lang="en-GB" sz="2400" dirty="0"/>
              <a:t>Laboratories</a:t>
            </a:r>
          </a:p>
          <a:p>
            <a:r>
              <a:rPr lang="en-GB" sz="2400" dirty="0"/>
              <a:t>Other departments involved in emergencies</a:t>
            </a:r>
            <a:endParaRPr lang="en-US" sz="2400" dirty="0"/>
          </a:p>
        </p:txBody>
      </p:sp>
    </p:spTree>
    <p:extLst>
      <p:ext uri="{BB962C8B-B14F-4D97-AF65-F5344CB8AC3E}">
        <p14:creationId xmlns:p14="http://schemas.microsoft.com/office/powerpoint/2010/main" val="3449625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Ways in which response personnel can be exposed to hazards (1)</a:t>
            </a:r>
            <a:endParaRPr lang="en-US" sz="3200" b="1" dirty="0">
              <a:solidFill>
                <a:srgbClr val="002060"/>
              </a:solidFill>
            </a:endParaRPr>
          </a:p>
        </p:txBody>
      </p:sp>
      <p:sp>
        <p:nvSpPr>
          <p:cNvPr id="3" name="Content Placeholder 2"/>
          <p:cNvSpPr>
            <a:spLocks noGrp="1"/>
          </p:cNvSpPr>
          <p:nvPr>
            <p:ph idx="1"/>
          </p:nvPr>
        </p:nvSpPr>
        <p:spPr>
          <a:xfrm>
            <a:off x="457200" y="1600200"/>
            <a:ext cx="8229600" cy="4709119"/>
          </a:xfrm>
        </p:spPr>
        <p:txBody>
          <a:bodyPr>
            <a:normAutofit/>
          </a:bodyPr>
          <a:lstStyle/>
          <a:p>
            <a:r>
              <a:rPr lang="en-GB" sz="2800" dirty="0"/>
              <a:t>Handling and managing suspect case of communicable disease on board in aircraft or ship</a:t>
            </a:r>
          </a:p>
          <a:p>
            <a:r>
              <a:rPr lang="en-GB" sz="2800" dirty="0"/>
              <a:t>Handling and transportation of suspected case of communicable disease during land transportation by vehicle etc.</a:t>
            </a:r>
          </a:p>
          <a:p>
            <a:r>
              <a:rPr lang="en-GB" sz="2800" dirty="0"/>
              <a:t>During case investigations among community in the field.</a:t>
            </a:r>
          </a:p>
          <a:p>
            <a:endParaRPr lang="en-GB" sz="2800" dirty="0"/>
          </a:p>
        </p:txBody>
      </p:sp>
    </p:spTree>
    <p:extLst>
      <p:ext uri="{BB962C8B-B14F-4D97-AF65-F5344CB8AC3E}">
        <p14:creationId xmlns:p14="http://schemas.microsoft.com/office/powerpoint/2010/main" val="270115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Ways in which response personnel can be exposed to hazards (2)</a:t>
            </a:r>
            <a:endParaRPr lang="en-US" sz="3200" b="1" dirty="0">
              <a:solidFill>
                <a:srgbClr val="002060"/>
              </a:solidFill>
            </a:endParaRPr>
          </a:p>
        </p:txBody>
      </p:sp>
      <p:sp>
        <p:nvSpPr>
          <p:cNvPr id="3" name="Content Placeholder 2"/>
          <p:cNvSpPr>
            <a:spLocks noGrp="1"/>
          </p:cNvSpPr>
          <p:nvPr>
            <p:ph idx="1"/>
          </p:nvPr>
        </p:nvSpPr>
        <p:spPr>
          <a:xfrm>
            <a:off x="457200" y="1600200"/>
            <a:ext cx="8229600" cy="4709119"/>
          </a:xfrm>
        </p:spPr>
        <p:txBody>
          <a:bodyPr>
            <a:normAutofit/>
          </a:bodyPr>
          <a:lstStyle/>
          <a:p>
            <a:r>
              <a:rPr lang="en-GB" sz="2800" dirty="0"/>
              <a:t>Sample collection, transportation and testing of laboratory samples of blood , body fluids etc. from suspected cases.</a:t>
            </a:r>
          </a:p>
          <a:p>
            <a:r>
              <a:rPr lang="en-GB" sz="2800" dirty="0"/>
              <a:t>During handling of communicable disease case and or accidental exposure to blood or body fluids in healthcare facilities.</a:t>
            </a:r>
          </a:p>
          <a:p>
            <a:r>
              <a:rPr lang="en-GB" sz="2800" dirty="0"/>
              <a:t>During mitigation and recovery of casualties from natural disasters, chemical or radiation incident scenes. </a:t>
            </a:r>
          </a:p>
          <a:p>
            <a:endParaRPr lang="en-GB" sz="2800" dirty="0"/>
          </a:p>
        </p:txBody>
      </p:sp>
    </p:spTree>
    <p:extLst>
      <p:ext uri="{BB962C8B-B14F-4D97-AF65-F5344CB8AC3E}">
        <p14:creationId xmlns:p14="http://schemas.microsoft.com/office/powerpoint/2010/main" val="996143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solidFill>
                  <a:srgbClr val="002060"/>
                </a:solidFill>
              </a:rPr>
              <a:t>Occupational health and safety hazards in outbreaks and emergencies</a:t>
            </a:r>
          </a:p>
        </p:txBody>
      </p:sp>
      <p:sp>
        <p:nvSpPr>
          <p:cNvPr id="3" name="Content Placeholder 2"/>
          <p:cNvSpPr>
            <a:spLocks noGrp="1"/>
          </p:cNvSpPr>
          <p:nvPr>
            <p:ph sz="half" idx="1"/>
          </p:nvPr>
        </p:nvSpPr>
        <p:spPr/>
        <p:txBody>
          <a:bodyPr>
            <a:normAutofit/>
          </a:bodyPr>
          <a:lstStyle/>
          <a:p>
            <a:r>
              <a:rPr lang="en-GB" sz="2400" dirty="0"/>
              <a:t>Specific infection risk (Yellow fever , Cholera,   MERS , Ebola etc.)</a:t>
            </a:r>
          </a:p>
          <a:p>
            <a:r>
              <a:rPr lang="en-GB" sz="2400" dirty="0"/>
              <a:t>Vector born diseases e.g. Malaria, Dengue etc.</a:t>
            </a:r>
          </a:p>
          <a:p>
            <a:r>
              <a:rPr lang="en-GB" sz="2400" dirty="0"/>
              <a:t>Food and water born diseases e.g. food poisoning, Typhoid, Hepatitis A etc.  </a:t>
            </a:r>
          </a:p>
          <a:p>
            <a:r>
              <a:rPr lang="en-GB" sz="2400" dirty="0"/>
              <a:t>Heat stress</a:t>
            </a:r>
          </a:p>
          <a:p>
            <a:r>
              <a:rPr lang="en-GB" sz="2400" dirty="0"/>
              <a:t>Fatigue</a:t>
            </a:r>
          </a:p>
          <a:p>
            <a:endParaRPr lang="en-GB" dirty="0"/>
          </a:p>
          <a:p>
            <a:endParaRPr lang="en-GB" dirty="0"/>
          </a:p>
        </p:txBody>
      </p:sp>
      <p:sp>
        <p:nvSpPr>
          <p:cNvPr id="4" name="Content Placeholder 3"/>
          <p:cNvSpPr>
            <a:spLocks noGrp="1"/>
          </p:cNvSpPr>
          <p:nvPr>
            <p:ph sz="half" idx="2"/>
          </p:nvPr>
        </p:nvSpPr>
        <p:spPr/>
        <p:txBody>
          <a:bodyPr>
            <a:normAutofit/>
          </a:bodyPr>
          <a:lstStyle/>
          <a:p>
            <a:r>
              <a:rPr lang="en-GB" sz="2400" dirty="0"/>
              <a:t>Injuries e.g. slips, falls, </a:t>
            </a:r>
          </a:p>
          <a:p>
            <a:r>
              <a:rPr lang="en-GB" sz="2400" dirty="0"/>
              <a:t>Sharps injuries</a:t>
            </a:r>
          </a:p>
          <a:p>
            <a:r>
              <a:rPr lang="en-GB" sz="2400" dirty="0"/>
              <a:t>Musculoskeletal stress</a:t>
            </a:r>
          </a:p>
          <a:p>
            <a:r>
              <a:rPr lang="en-GB" sz="2400" dirty="0"/>
              <a:t>Road accidents</a:t>
            </a:r>
          </a:p>
          <a:p>
            <a:r>
              <a:rPr lang="en-GB" sz="2400" dirty="0"/>
              <a:t>Violence and </a:t>
            </a:r>
          </a:p>
          <a:p>
            <a:pPr marL="0" indent="0">
              <a:buNone/>
            </a:pPr>
            <a:r>
              <a:rPr lang="en-GB" sz="2400" dirty="0"/>
              <a:t>    attacks</a:t>
            </a:r>
          </a:p>
          <a:p>
            <a:r>
              <a:rPr lang="en-GB" sz="2400" dirty="0"/>
              <a:t>Psychosocial stress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8304" y="2895600"/>
            <a:ext cx="1752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descr="\\WIMS\HQ\GVA11\Home\mudgals\Desktop\images[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2914" y="4653136"/>
            <a:ext cx="1824228" cy="137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250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b="1" dirty="0">
                <a:solidFill>
                  <a:srgbClr val="002060"/>
                </a:solidFill>
              </a:rPr>
              <a:t>2. OSH Controls: Biological hazards</a:t>
            </a:r>
            <a:endParaRPr lang="en-US" sz="3200" b="1" dirty="0">
              <a:solidFill>
                <a:srgbClr val="002060"/>
              </a:solidFill>
            </a:endParaRPr>
          </a:p>
        </p:txBody>
      </p:sp>
      <p:sp>
        <p:nvSpPr>
          <p:cNvPr id="3" name="Content Placeholder 2"/>
          <p:cNvSpPr>
            <a:spLocks noGrp="1"/>
          </p:cNvSpPr>
          <p:nvPr>
            <p:ph idx="1"/>
          </p:nvPr>
        </p:nvSpPr>
        <p:spPr/>
        <p:txBody>
          <a:bodyPr>
            <a:normAutofit lnSpcReduction="10000"/>
          </a:bodyPr>
          <a:lstStyle/>
          <a:p>
            <a:r>
              <a:rPr lang="en-GB" sz="2600" dirty="0"/>
              <a:t>Triage</a:t>
            </a:r>
            <a:r>
              <a:rPr lang="en-GB" sz="2600" b="1" dirty="0"/>
              <a:t> </a:t>
            </a:r>
          </a:p>
          <a:p>
            <a:r>
              <a:rPr lang="en-GB" sz="2600" dirty="0"/>
              <a:t>Standard precautions</a:t>
            </a:r>
          </a:p>
          <a:p>
            <a:r>
              <a:rPr lang="en-GB" sz="2600" dirty="0"/>
              <a:t>Specific contact precautions</a:t>
            </a:r>
          </a:p>
          <a:p>
            <a:r>
              <a:rPr lang="en-GB" sz="2600" dirty="0"/>
              <a:t>Standard procedures for spill control, exposure to blood or body fluids, </a:t>
            </a:r>
          </a:p>
          <a:p>
            <a:r>
              <a:rPr lang="en-GB" sz="2600" dirty="0"/>
              <a:t>Incident reporting and management</a:t>
            </a:r>
          </a:p>
          <a:p>
            <a:r>
              <a:rPr lang="en-GB" sz="2600" dirty="0"/>
              <a:t>Availability of OSH trained person(s) at facility level</a:t>
            </a:r>
          </a:p>
          <a:p>
            <a:r>
              <a:rPr lang="en-GB" sz="2600" dirty="0"/>
              <a:t>Post exposure prophylaxis</a:t>
            </a:r>
          </a:p>
          <a:p>
            <a:r>
              <a:rPr lang="en-GB" sz="2600" dirty="0"/>
              <a:t>Treatment and counselling facilities</a:t>
            </a:r>
          </a:p>
          <a:p>
            <a:r>
              <a:rPr lang="en-GB" sz="2600" dirty="0"/>
              <a:t>Monitoring and surveillance</a:t>
            </a:r>
          </a:p>
          <a:p>
            <a:endParaRPr lang="en-US" dirty="0"/>
          </a:p>
        </p:txBody>
      </p:sp>
    </p:spTree>
    <p:extLst>
      <p:ext uri="{BB962C8B-B14F-4D97-AF65-F5344CB8AC3E}">
        <p14:creationId xmlns:p14="http://schemas.microsoft.com/office/powerpoint/2010/main" val="1880240681"/>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4261</TotalTime>
  <Words>4450</Words>
  <Application>Microsoft Office PowerPoint</Application>
  <PresentationFormat>On-screen Show (4:3)</PresentationFormat>
  <Paragraphs>395</Paragraphs>
  <Slides>43</Slides>
  <Notes>36</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43</vt:i4>
      </vt:variant>
    </vt:vector>
  </HeadingPairs>
  <TitlesOfParts>
    <vt:vector size="49" baseType="lpstr">
      <vt:lpstr>Arial</vt:lpstr>
      <vt:lpstr>Arial Narrow</vt:lpstr>
      <vt:lpstr>Calibri</vt:lpstr>
      <vt:lpstr>RC 59 Template EN</vt:lpstr>
      <vt:lpstr>Custom Design</vt:lpstr>
      <vt:lpstr>Acrobat Document</vt:lpstr>
      <vt:lpstr>PowerPoint Presentation</vt:lpstr>
      <vt:lpstr>Learning objectives</vt:lpstr>
      <vt:lpstr>Outline</vt:lpstr>
      <vt:lpstr> 1. OSH in emergencies Purpose and rationale </vt:lpstr>
      <vt:lpstr>Who all are at risk ?</vt:lpstr>
      <vt:lpstr>Ways in which response personnel can be exposed to hazards (1)</vt:lpstr>
      <vt:lpstr>Ways in which response personnel can be exposed to hazards (2)</vt:lpstr>
      <vt:lpstr>Occupational health and safety hazards in outbreaks and emergencies</vt:lpstr>
      <vt:lpstr>2. OSH Controls: Biological hazards</vt:lpstr>
      <vt:lpstr> Standard Precautions-key elements</vt:lpstr>
      <vt:lpstr>Hand Hygiene</vt:lpstr>
      <vt:lpstr>Personal Protective Equipment</vt:lpstr>
      <vt:lpstr>Prevention of needle stick and injuries from other sharp instruments</vt:lpstr>
      <vt:lpstr> Respiratory hygiene and cough etiquette </vt:lpstr>
      <vt:lpstr>Post Exposure Prophylaxis</vt:lpstr>
      <vt:lpstr>Post Exposure Prophylaxis-steps</vt:lpstr>
      <vt:lpstr>Vector born diseases prevention and controls</vt:lpstr>
      <vt:lpstr>Controls against water born diseases (1)</vt:lpstr>
      <vt:lpstr>Controls against water born diseases</vt:lpstr>
      <vt:lpstr>Food safety controls</vt:lpstr>
      <vt:lpstr>3. Osh controls in Physical hazards: Heat Stress</vt:lpstr>
      <vt:lpstr>Fatigue </vt:lpstr>
      <vt:lpstr>Slips, trips and falls (STF)</vt:lpstr>
      <vt:lpstr>OSH controls against road accidents (1)</vt:lpstr>
      <vt:lpstr>OSH controls against road accidents (2)</vt:lpstr>
      <vt:lpstr>Ergonomic hazards: control measures</vt:lpstr>
      <vt:lpstr>4. Psychosocial stress in emergency situations: Prevention &amp; Control</vt:lpstr>
      <vt:lpstr>Psychosocial stress in emergency situations: Prevention &amp; Control</vt:lpstr>
      <vt:lpstr>5. Community violence in emergency:  Prevention &amp; Control</vt:lpstr>
      <vt:lpstr>6. OSH Controls in incidents: Chemical incidents</vt:lpstr>
      <vt:lpstr> Safe work practices </vt:lpstr>
      <vt:lpstr>Personal protective equipment for initial response</vt:lpstr>
      <vt:lpstr>Decontamination</vt:lpstr>
      <vt:lpstr>7. OSH Controls: Radiation incidents</vt:lpstr>
      <vt:lpstr>8. OSH Controls in Natural disasters: Infections risks in handling of corpses during floods </vt:lpstr>
      <vt:lpstr>Precautions in handling of corpses (1) </vt:lpstr>
      <vt:lpstr>Precautions in handling of corpses (2) </vt:lpstr>
      <vt:lpstr>OSH hazards in storms, hurricanes, cyclones</vt:lpstr>
      <vt:lpstr>Protective actions against wildfires</vt:lpstr>
      <vt:lpstr>Key messages</vt:lpstr>
      <vt:lpstr>References</vt:lpstr>
      <vt:lpstr>Disclaimer</vt:lpstr>
      <vt:lpstr>   “Keep safe, keep working”   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DPC Training and Technical Update</dc:title>
  <dc:creator>Etienne M Minkoulou</dc:creator>
  <cp:lastModifiedBy>GOMEZ, Paula</cp:lastModifiedBy>
  <cp:revision>293</cp:revision>
  <cp:lastPrinted>2013-10-01T07:19:12Z</cp:lastPrinted>
  <dcterms:created xsi:type="dcterms:W3CDTF">2006-12-04T14:06:57Z</dcterms:created>
  <dcterms:modified xsi:type="dcterms:W3CDTF">2018-05-15T16:03:53Z</dcterms:modified>
</cp:coreProperties>
</file>